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handoutMasterIdLst>
    <p:handoutMasterId r:id="rId37"/>
  </p:handoutMasterIdLst>
  <p:sldIdLst>
    <p:sldId id="524" r:id="rId3"/>
    <p:sldId id="515" r:id="rId4"/>
    <p:sldId id="466" r:id="rId5"/>
    <p:sldId id="532" r:id="rId6"/>
    <p:sldId id="533" r:id="rId7"/>
    <p:sldId id="525" r:id="rId8"/>
    <p:sldId id="510" r:id="rId9"/>
    <p:sldId id="534" r:id="rId10"/>
    <p:sldId id="535" r:id="rId11"/>
    <p:sldId id="465" r:id="rId12"/>
    <p:sldId id="528" r:id="rId13"/>
    <p:sldId id="496" r:id="rId14"/>
    <p:sldId id="470" r:id="rId15"/>
    <p:sldId id="537" r:id="rId16"/>
    <p:sldId id="536" r:id="rId17"/>
    <p:sldId id="539" r:id="rId18"/>
    <p:sldId id="488" r:id="rId19"/>
    <p:sldId id="520" r:id="rId20"/>
    <p:sldId id="538" r:id="rId21"/>
    <p:sldId id="467" r:id="rId22"/>
    <p:sldId id="529" r:id="rId23"/>
    <p:sldId id="495" r:id="rId24"/>
    <p:sldId id="478" r:id="rId25"/>
    <p:sldId id="481" r:id="rId26"/>
    <p:sldId id="491" r:id="rId27"/>
    <p:sldId id="483" r:id="rId28"/>
    <p:sldId id="484" r:id="rId29"/>
    <p:sldId id="485" r:id="rId30"/>
    <p:sldId id="530" r:id="rId31"/>
    <p:sldId id="521" r:id="rId32"/>
    <p:sldId id="507" r:id="rId33"/>
    <p:sldId id="531" r:id="rId34"/>
    <p:sldId id="522"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 Doohwan" initials="SD" lastIdx="1" clrIdx="0">
    <p:extLst>
      <p:ext uri="{19B8F6BF-5375-455C-9EA6-DF929625EA0E}">
        <p15:presenceInfo xmlns:p15="http://schemas.microsoft.com/office/powerpoint/2012/main" userId="af6a22df021771e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AFB"/>
    <a:srgbClr val="B4DE86"/>
    <a:srgbClr val="ED1A6B"/>
    <a:srgbClr val="F6A20A"/>
    <a:srgbClr val="F94C07"/>
    <a:srgbClr val="F52B48"/>
    <a:srgbClr val="0D2233"/>
    <a:srgbClr val="72B7BC"/>
    <a:srgbClr val="BB030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어두운 스타일 2 - 강조 5/강조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0033" autoAdjust="0"/>
  </p:normalViewPr>
  <p:slideViewPr>
    <p:cSldViewPr snapToGrid="0">
      <p:cViewPr varScale="1">
        <p:scale>
          <a:sx n="48" d="100"/>
          <a:sy n="48" d="100"/>
        </p:scale>
        <p:origin x="144" y="60"/>
      </p:cViewPr>
      <p:guideLst/>
    </p:cSldViewPr>
  </p:slideViewPr>
  <p:outlineViewPr>
    <p:cViewPr>
      <p:scale>
        <a:sx n="33" d="100"/>
        <a:sy n="33" d="100"/>
      </p:scale>
      <p:origin x="0" y="0"/>
    </p:cViewPr>
  </p:outlineViewPr>
  <p:notesTextViewPr>
    <p:cViewPr>
      <p:scale>
        <a:sx n="3" d="2"/>
        <a:sy n="3" d="2"/>
      </p:scale>
      <p:origin x="0" y="-42"/>
    </p:cViewPr>
  </p:notesTextViewPr>
  <p:notesViewPr>
    <p:cSldViewPr snapToGrid="0">
      <p:cViewPr varScale="1">
        <p:scale>
          <a:sx n="77" d="100"/>
          <a:sy n="77" d="100"/>
        </p:scale>
        <p:origin x="247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EEC4710A-BFDF-43AE-97C1-1041F912A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a:extLst>
              <a:ext uri="{FF2B5EF4-FFF2-40B4-BE49-F238E27FC236}">
                <a16:creationId xmlns:a16="http://schemas.microsoft.com/office/drawing/2014/main" id="{F9671514-3BDF-4769-A0BD-318240AB20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88646E-A4DC-4C5D-9268-A2924EDB4FEE}" type="datetimeFigureOut">
              <a:rPr lang="ko-KR" altLang="en-US" smtClean="0"/>
              <a:t>2020-06-30</a:t>
            </a:fld>
            <a:endParaRPr lang="ko-KR" altLang="en-US" dirty="0"/>
          </a:p>
        </p:txBody>
      </p:sp>
      <p:sp>
        <p:nvSpPr>
          <p:cNvPr id="4" name="바닥글 개체 틀 3">
            <a:extLst>
              <a:ext uri="{FF2B5EF4-FFF2-40B4-BE49-F238E27FC236}">
                <a16:creationId xmlns:a16="http://schemas.microsoft.com/office/drawing/2014/main" id="{1AEF901E-56C1-4826-ABA5-C9259743F4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5" name="슬라이드 번호 개체 틀 4">
            <a:extLst>
              <a:ext uri="{FF2B5EF4-FFF2-40B4-BE49-F238E27FC236}">
                <a16:creationId xmlns:a16="http://schemas.microsoft.com/office/drawing/2014/main" id="{3603289C-179A-4088-AEA1-D520377D2D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24C45-91AE-4907-AAE2-5B8FCAF2CC34}" type="slidenum">
              <a:rPr lang="ko-KR" altLang="en-US" smtClean="0"/>
              <a:t>‹#›</a:t>
            </a:fld>
            <a:endParaRPr lang="ko-KR" altLang="en-US" dirty="0"/>
          </a:p>
        </p:txBody>
      </p:sp>
    </p:spTree>
    <p:extLst>
      <p:ext uri="{BB962C8B-B14F-4D97-AF65-F5344CB8AC3E}">
        <p14:creationId xmlns:p14="http://schemas.microsoft.com/office/powerpoint/2010/main" val="4163704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788B1-2619-4DFA-BF26-623CDEB60E9F}" type="datetimeFigureOut">
              <a:rPr lang="ko-KR" altLang="en-US" smtClean="0"/>
              <a:t>2020-06-30</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16398-6B9A-4C77-99B8-B2FA86E89943}" type="slidenum">
              <a:rPr lang="ko-KR" altLang="en-US" smtClean="0"/>
              <a:t>‹#›</a:t>
            </a:fld>
            <a:endParaRPr lang="ko-KR" altLang="en-US" dirty="0"/>
          </a:p>
        </p:txBody>
      </p:sp>
    </p:spTree>
    <p:extLst>
      <p:ext uri="{BB962C8B-B14F-4D97-AF65-F5344CB8AC3E}">
        <p14:creationId xmlns:p14="http://schemas.microsoft.com/office/powerpoint/2010/main" val="7261174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a:t>
            </a:fld>
            <a:endParaRPr lang="ko-KR" altLang="en-US" dirty="0"/>
          </a:p>
        </p:txBody>
      </p:sp>
    </p:spTree>
    <p:extLst>
      <p:ext uri="{BB962C8B-B14F-4D97-AF65-F5344CB8AC3E}">
        <p14:creationId xmlns:p14="http://schemas.microsoft.com/office/powerpoint/2010/main" val="141295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White matter hyperintensity map </a:t>
            </a:r>
            <a:r>
              <a:rPr lang="ko-KR" altLang="en-US" dirty="0"/>
              <a:t>상 </a:t>
            </a:r>
            <a:r>
              <a:rPr lang="en-US" altLang="ko-KR" dirty="0"/>
              <a:t>white matter</a:t>
            </a:r>
            <a:r>
              <a:rPr lang="ko-KR" altLang="en-US" dirty="0"/>
              <a:t>영역</a:t>
            </a:r>
            <a:r>
              <a:rPr lang="en-US" altLang="ko-KR" dirty="0"/>
              <a:t>, </a:t>
            </a:r>
            <a:r>
              <a:rPr lang="ko-KR" altLang="en-US" dirty="0"/>
              <a:t>특히</a:t>
            </a:r>
            <a:r>
              <a:rPr lang="en-US" altLang="ko-KR" dirty="0"/>
              <a:t> 3rd ventricle </a:t>
            </a:r>
            <a:r>
              <a:rPr lang="ko-KR" altLang="en-US" dirty="0"/>
              <a:t>주위에 </a:t>
            </a:r>
            <a:r>
              <a:rPr lang="en-US" altLang="ko-KR" dirty="0"/>
              <a:t>lesion</a:t>
            </a:r>
            <a:r>
              <a:rPr lang="ko-KR" altLang="en-US" dirty="0"/>
              <a:t>이 많으므로 </a:t>
            </a:r>
            <a:r>
              <a:rPr lang="en-US" altLang="ko-KR" dirty="0"/>
              <a:t>subcortical</a:t>
            </a:r>
            <a:r>
              <a:rPr lang="ko-KR" altLang="en-US" dirty="0"/>
              <a:t>영역이 유의미할 확률이 높다</a:t>
            </a:r>
            <a:endParaRPr lang="en-US" altLang="ko-KR" dirty="0"/>
          </a:p>
          <a:p>
            <a:endParaRPr lang="en-US" altLang="ko-KR" dirty="0"/>
          </a:p>
          <a:p>
            <a:r>
              <a:rPr lang="ko-KR" altLang="en-US" dirty="0"/>
              <a:t>수술이 필요한 경우</a:t>
            </a:r>
            <a:r>
              <a:rPr lang="en-US" altLang="ko-KR" dirty="0"/>
              <a:t>, </a:t>
            </a:r>
            <a:r>
              <a:rPr lang="ko-KR" altLang="en-US" dirty="0"/>
              <a:t>수술 대상 부위를 정하는데 도움을 줄 수 있다</a:t>
            </a:r>
            <a:r>
              <a:rPr lang="en-US" altLang="ko-KR" dirty="0"/>
              <a:t>.</a:t>
            </a:r>
          </a:p>
          <a:p>
            <a:r>
              <a:rPr lang="ko-KR" altLang="en-US" dirty="0"/>
              <a:t>왜 </a:t>
            </a:r>
            <a:r>
              <a:rPr lang="en-US" altLang="ko-KR" dirty="0"/>
              <a:t>voxel based</a:t>
            </a:r>
            <a:r>
              <a:rPr lang="ko-KR" altLang="en-US" dirty="0"/>
              <a:t>가 아닌</a:t>
            </a:r>
            <a:r>
              <a:rPr lang="en-US" altLang="ko-KR" dirty="0"/>
              <a:t>, surface mesh based</a:t>
            </a:r>
            <a:r>
              <a:rPr lang="ko-KR" altLang="en-US" dirty="0"/>
              <a:t>인가 </a:t>
            </a:r>
            <a:r>
              <a:rPr lang="en-US" altLang="ko-KR" dirty="0"/>
              <a:t>?</a:t>
            </a:r>
          </a:p>
          <a:p>
            <a:r>
              <a:rPr lang="ko-KR" altLang="en-US" dirty="0"/>
              <a:t>왜 </a:t>
            </a:r>
            <a:r>
              <a:rPr lang="en-US" altLang="ko-KR" dirty="0"/>
              <a:t>surface mesh</a:t>
            </a:r>
            <a:r>
              <a:rPr lang="ko-KR" altLang="en-US" dirty="0"/>
              <a:t>중에 </a:t>
            </a:r>
            <a:r>
              <a:rPr lang="en-US" altLang="ko-KR" dirty="0"/>
              <a:t>Local shape volume</a:t>
            </a:r>
            <a:r>
              <a:rPr lang="ko-KR" altLang="en-US" dirty="0"/>
              <a:t>인가</a:t>
            </a:r>
            <a:r>
              <a:rPr lang="en-US" altLang="ko-KR" dirty="0"/>
              <a:t>? Deformation map</a:t>
            </a:r>
            <a:r>
              <a:rPr lang="ko-KR" altLang="en-US" dirty="0"/>
              <a:t>은</a:t>
            </a:r>
            <a:r>
              <a:rPr lang="en-US" altLang="ko-KR" dirty="0"/>
              <a:t>? Voxel-wise t-test</a:t>
            </a:r>
            <a:r>
              <a:rPr lang="ko-KR" altLang="en-US" dirty="0"/>
              <a:t>나 다른 </a:t>
            </a:r>
            <a:r>
              <a:rPr lang="en-US" altLang="ko-KR" dirty="0"/>
              <a:t>correlation method?</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10</a:t>
            </a:fld>
            <a:endParaRPr lang="ko-KR" altLang="en-US" dirty="0"/>
          </a:p>
        </p:txBody>
      </p:sp>
    </p:spTree>
    <p:extLst>
      <p:ext uri="{BB962C8B-B14F-4D97-AF65-F5344CB8AC3E}">
        <p14:creationId xmlns:p14="http://schemas.microsoft.com/office/powerpoint/2010/main" val="132553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11</a:t>
            </a:fld>
            <a:endParaRPr lang="ko-KR" altLang="en-US" dirty="0"/>
          </a:p>
        </p:txBody>
      </p:sp>
    </p:spTree>
    <p:extLst>
      <p:ext uri="{BB962C8B-B14F-4D97-AF65-F5344CB8AC3E}">
        <p14:creationId xmlns:p14="http://schemas.microsoft.com/office/powerpoint/2010/main" val="2185305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12</a:t>
            </a:fld>
            <a:endParaRPr lang="ko-KR" altLang="en-US" dirty="0"/>
          </a:p>
        </p:txBody>
      </p:sp>
    </p:spTree>
    <p:extLst>
      <p:ext uri="{BB962C8B-B14F-4D97-AF65-F5344CB8AC3E}">
        <p14:creationId xmlns:p14="http://schemas.microsoft.com/office/powerpoint/2010/main" val="132636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Transform the parceled images to native anatomical space for surface extraction</a:t>
            </a:r>
          </a:p>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13</a:t>
            </a:fld>
            <a:endParaRPr lang="ko-KR" altLang="en-US" dirty="0"/>
          </a:p>
        </p:txBody>
      </p:sp>
    </p:spTree>
    <p:extLst>
      <p:ext uri="{BB962C8B-B14F-4D97-AF65-F5344CB8AC3E}">
        <p14:creationId xmlns:p14="http://schemas.microsoft.com/office/powerpoint/2010/main" val="39338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14</a:t>
            </a:fld>
            <a:endParaRPr lang="ko-KR" altLang="en-US" dirty="0"/>
          </a:p>
        </p:txBody>
      </p:sp>
    </p:spTree>
    <p:extLst>
      <p:ext uri="{BB962C8B-B14F-4D97-AF65-F5344CB8AC3E}">
        <p14:creationId xmlns:p14="http://schemas.microsoft.com/office/powerpoint/2010/main" val="13657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ko-KR" altLang="en-US" dirty="0"/>
              <a:t>추출된 </a:t>
            </a:r>
            <a:r>
              <a:rPr lang="en-US" altLang="ko-KR" dirty="0"/>
              <a:t>surface</a:t>
            </a:r>
            <a:r>
              <a:rPr lang="ko-KR" altLang="en-US" dirty="0"/>
              <a:t>는 단순히 모델링만 된 것이므로 </a:t>
            </a:r>
            <a:r>
              <a:rPr lang="en-US" altLang="ko-KR" dirty="0"/>
              <a:t>registration</a:t>
            </a:r>
            <a:r>
              <a:rPr lang="ko-KR" altLang="en-US" dirty="0"/>
              <a:t>으로 각각의 </a:t>
            </a:r>
            <a:r>
              <a:rPr lang="en-US" altLang="ko-KR" dirty="0"/>
              <a:t>vertex index</a:t>
            </a:r>
            <a:r>
              <a:rPr lang="ko-KR" altLang="en-US" dirty="0"/>
              <a:t>가 동일한 부분에 위치하도록 해준다</a:t>
            </a:r>
            <a:r>
              <a:rPr lang="en-US" altLang="ko-KR" dirty="0"/>
              <a:t>.</a:t>
            </a:r>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15</a:t>
            </a:fld>
            <a:endParaRPr lang="ko-KR" altLang="en-US" dirty="0"/>
          </a:p>
        </p:txBody>
      </p:sp>
    </p:spTree>
    <p:extLst>
      <p:ext uri="{BB962C8B-B14F-4D97-AF65-F5344CB8AC3E}">
        <p14:creationId xmlns:p14="http://schemas.microsoft.com/office/powerpoint/2010/main" val="335163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The weights used are the inverse of the angle between the ray to the center of the cone. This is because rays with larger angles are more frequent, therefore having smaller weights.</a:t>
            </a:r>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16</a:t>
            </a:fld>
            <a:endParaRPr lang="ko-KR" altLang="en-US" dirty="0"/>
          </a:p>
        </p:txBody>
      </p:sp>
    </p:spTree>
    <p:extLst>
      <p:ext uri="{BB962C8B-B14F-4D97-AF65-F5344CB8AC3E}">
        <p14:creationId xmlns:p14="http://schemas.microsoft.com/office/powerpoint/2010/main" val="3184431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17</a:t>
            </a:fld>
            <a:endParaRPr lang="ko-KR" altLang="en-US" dirty="0"/>
          </a:p>
        </p:txBody>
      </p:sp>
    </p:spTree>
    <p:extLst>
      <p:ext uri="{BB962C8B-B14F-4D97-AF65-F5344CB8AC3E}">
        <p14:creationId xmlns:p14="http://schemas.microsoft.com/office/powerpoint/2010/main" val="3358703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Biomedical</a:t>
            </a:r>
            <a:r>
              <a:rPr lang="ko-KR" altLang="en-US" dirty="0"/>
              <a:t> </a:t>
            </a:r>
            <a:r>
              <a:rPr lang="en-US" altLang="ko-KR" dirty="0"/>
              <a:t>data</a:t>
            </a:r>
            <a:r>
              <a:rPr lang="ko-KR" altLang="en-US" dirty="0"/>
              <a:t> </a:t>
            </a:r>
            <a:r>
              <a:rPr lang="en-US" altLang="ko-KR" dirty="0"/>
              <a:t>generally</a:t>
            </a:r>
            <a:r>
              <a:rPr lang="ko-KR" altLang="en-US" dirty="0"/>
              <a:t> </a:t>
            </a:r>
            <a:r>
              <a:rPr lang="en-US" altLang="ko-KR" dirty="0"/>
              <a:t>have weak correlations. CBS solves too conservative multiple comparison correction than Bonferroni correction, FDR correction, extreme statistics.</a:t>
            </a:r>
          </a:p>
          <a:p>
            <a:endParaRPr lang="en-US" altLang="ko-KR" dirty="0"/>
          </a:p>
          <a:p>
            <a:r>
              <a:rPr lang="en-US" altLang="ko-KR" dirty="0"/>
              <a:t>P-value</a:t>
            </a:r>
            <a:r>
              <a:rPr lang="ko-KR" altLang="en-US" dirty="0"/>
              <a:t>는 </a:t>
            </a:r>
            <a:r>
              <a:rPr lang="en-US" altLang="ko-KR" dirty="0"/>
              <a:t>maximum cluster extent</a:t>
            </a:r>
            <a:r>
              <a:rPr lang="ko-KR" altLang="en-US" dirty="0"/>
              <a:t>의 </a:t>
            </a:r>
            <a:r>
              <a:rPr lang="en-US" altLang="ko-KR" dirty="0"/>
              <a:t>null distribution</a:t>
            </a:r>
            <a:r>
              <a:rPr lang="ko-KR" altLang="en-US" dirty="0"/>
              <a:t>으로 </a:t>
            </a:r>
            <a:r>
              <a:rPr lang="en-US" altLang="ko-KR" dirty="0"/>
              <a:t>permutation test</a:t>
            </a:r>
            <a:r>
              <a:rPr lang="ko-KR" altLang="en-US" dirty="0"/>
              <a:t>를 진행</a:t>
            </a:r>
            <a:endParaRPr lang="en-US" altLang="ko-KR"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18</a:t>
            </a:fld>
            <a:endParaRPr lang="ko-KR" altLang="en-US" dirty="0"/>
          </a:p>
        </p:txBody>
      </p:sp>
    </p:spTree>
    <p:extLst>
      <p:ext uri="{BB962C8B-B14F-4D97-AF65-F5344CB8AC3E}">
        <p14:creationId xmlns:p14="http://schemas.microsoft.com/office/powerpoint/2010/main" val="1450213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Output: set of sub-networks consisting of neighboring connections (significantly correlated with behavioral measures) and corresponding p-values</a:t>
            </a:r>
          </a:p>
          <a:p>
            <a:endParaRPr lang="en-US" altLang="ko-KR"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19</a:t>
            </a:fld>
            <a:endParaRPr lang="ko-KR" altLang="en-US" dirty="0"/>
          </a:p>
        </p:txBody>
      </p:sp>
    </p:spTree>
    <p:extLst>
      <p:ext uri="{BB962C8B-B14F-4D97-AF65-F5344CB8AC3E}">
        <p14:creationId xmlns:p14="http://schemas.microsoft.com/office/powerpoint/2010/main" val="215758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a:t>
            </a:fld>
            <a:endParaRPr lang="ko-KR" altLang="en-US" dirty="0"/>
          </a:p>
        </p:txBody>
      </p:sp>
    </p:spTree>
    <p:extLst>
      <p:ext uri="{BB962C8B-B14F-4D97-AF65-F5344CB8AC3E}">
        <p14:creationId xmlns:p14="http://schemas.microsoft.com/office/powerpoint/2010/main" val="4240728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EDSS: disease severity</a:t>
            </a:r>
          </a:p>
          <a:p>
            <a:endParaRPr lang="en-US" altLang="ko-KR" dirty="0"/>
          </a:p>
          <a:p>
            <a:r>
              <a:rPr lang="en-US" altLang="ko-KR" dirty="0"/>
              <a:t>Base-line only : for subject </a:t>
            </a:r>
            <a:r>
              <a:rPr lang="ko-KR" altLang="en-US" dirty="0"/>
              <a:t>중복 피하기</a:t>
            </a:r>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20</a:t>
            </a:fld>
            <a:endParaRPr lang="ko-KR" altLang="en-US" dirty="0"/>
          </a:p>
        </p:txBody>
      </p:sp>
    </p:spTree>
    <p:extLst>
      <p:ext uri="{BB962C8B-B14F-4D97-AF65-F5344CB8AC3E}">
        <p14:creationId xmlns:p14="http://schemas.microsoft.com/office/powerpoint/2010/main" val="1745922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21</a:t>
            </a:fld>
            <a:endParaRPr lang="ko-KR" altLang="en-US" dirty="0"/>
          </a:p>
        </p:txBody>
      </p:sp>
    </p:spTree>
    <p:extLst>
      <p:ext uri="{BB962C8B-B14F-4D97-AF65-F5344CB8AC3E}">
        <p14:creationId xmlns:p14="http://schemas.microsoft.com/office/powerpoint/2010/main" val="1632330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ICV: [</a:t>
            </a:r>
            <a:r>
              <a:rPr lang="en-US" altLang="ko-KR" sz="800" b="0" i="0" u="none" strike="noStrike" kern="1200" dirty="0">
                <a:solidFill>
                  <a:schemeClr val="tx1"/>
                </a:solidFill>
                <a:effectLst/>
                <a:latin typeface="+mn-lt"/>
                <a:ea typeface="+mn-ea"/>
                <a:cs typeface="+mn-cs"/>
              </a:rPr>
              <a:t>Malone IB, Leung KK, Clegg S, et al.] Accurate automatic estimation of total intracranial volume: a nuisance variable with less nuisance. </a:t>
            </a:r>
            <a:r>
              <a:rPr lang="en-US" altLang="ko-KR" sz="800" b="0" i="1" u="none" strike="noStrike" kern="1200" dirty="0">
                <a:solidFill>
                  <a:schemeClr val="tx1"/>
                </a:solidFill>
                <a:effectLst/>
                <a:latin typeface="+mn-lt"/>
                <a:ea typeface="+mn-ea"/>
                <a:cs typeface="+mn-cs"/>
              </a:rPr>
              <a:t>Neuroimage</a:t>
            </a:r>
            <a:r>
              <a:rPr lang="en-US" altLang="ko-KR" sz="800" b="0" i="0" u="none" strike="noStrike" kern="1200" dirty="0">
                <a:solidFill>
                  <a:schemeClr val="tx1"/>
                </a:solidFill>
                <a:effectLst/>
                <a:latin typeface="+mn-lt"/>
                <a:ea typeface="+mn-ea"/>
                <a:cs typeface="+mn-cs"/>
              </a:rPr>
              <a:t>. 2015;104:366‐372. doi:10.1016/j.neuroimage.2014.09.034</a:t>
            </a:r>
          </a:p>
          <a:p>
            <a:endParaRPr lang="en-US" altLang="ko-KR" sz="800" b="0" i="0" u="none" strike="noStrike" kern="1200" dirty="0">
              <a:solidFill>
                <a:schemeClr val="tx1"/>
              </a:solidFill>
              <a:effectLst/>
              <a:latin typeface="+mn-lt"/>
              <a:ea typeface="+mn-ea"/>
              <a:cs typeface="+mn-cs"/>
            </a:endParaRPr>
          </a:p>
          <a:p>
            <a:r>
              <a:rPr lang="en-US" altLang="ko-KR" sz="800" b="0" i="0" u="none" strike="noStrike" kern="1200" dirty="0">
                <a:solidFill>
                  <a:schemeClr val="tx1"/>
                </a:solidFill>
                <a:effectLst/>
                <a:latin typeface="+mn-lt"/>
                <a:ea typeface="+mn-ea"/>
                <a:cs typeface="+mn-cs"/>
              </a:rPr>
              <a:t>BDI2:</a:t>
            </a:r>
            <a:r>
              <a:rPr lang="ko-KR" altLang="en-US" sz="800" b="0" i="0" u="none" strike="noStrike" kern="1200" dirty="0">
                <a:solidFill>
                  <a:schemeClr val="tx1"/>
                </a:solidFill>
                <a:effectLst/>
                <a:latin typeface="+mn-lt"/>
                <a:ea typeface="+mn-ea"/>
                <a:cs typeface="+mn-cs"/>
              </a:rPr>
              <a:t> </a:t>
            </a:r>
            <a:r>
              <a:rPr lang="en-US" altLang="ko-KR" sz="800" b="0" i="0" u="none" strike="noStrike" kern="1200" dirty="0">
                <a:solidFill>
                  <a:schemeClr val="tx1"/>
                </a:solidFill>
                <a:effectLst/>
                <a:latin typeface="+mn-lt"/>
                <a:ea typeface="+mn-ea"/>
                <a:cs typeface="+mn-cs"/>
              </a:rPr>
              <a:t>[</a:t>
            </a:r>
            <a:r>
              <a:rPr lang="en-US" altLang="ko-KR" sz="1200" b="0" i="0" u="none" strike="noStrike" kern="1200" dirty="0">
                <a:solidFill>
                  <a:schemeClr val="tx1"/>
                </a:solidFill>
                <a:effectLst/>
                <a:latin typeface="+mn-lt"/>
                <a:ea typeface="+mn-ea"/>
                <a:cs typeface="+mn-cs"/>
              </a:rPr>
              <a:t>Domenica Nunnari et al]: Impact of Depression, Fatigue, and Global Measure of Cortical Volume on Cognitive Impairment in Multiple Sclerosis</a:t>
            </a:r>
            <a:endParaRPr lang="ko-KR" altLang="en-US" b="0"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22</a:t>
            </a:fld>
            <a:endParaRPr lang="ko-KR" altLang="en-US" dirty="0"/>
          </a:p>
        </p:txBody>
      </p:sp>
    </p:spTree>
    <p:extLst>
      <p:ext uri="{BB962C8B-B14F-4D97-AF65-F5344CB8AC3E}">
        <p14:creationId xmlns:p14="http://schemas.microsoft.com/office/powerpoint/2010/main" val="123741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sz="1000"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23</a:t>
            </a:fld>
            <a:endParaRPr lang="ko-KR" altLang="en-US" dirty="0"/>
          </a:p>
        </p:txBody>
      </p:sp>
    </p:spTree>
    <p:extLst>
      <p:ext uri="{BB962C8B-B14F-4D97-AF65-F5344CB8AC3E}">
        <p14:creationId xmlns:p14="http://schemas.microsoft.com/office/powerpoint/2010/main" val="3358703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24</a:t>
            </a:fld>
            <a:endParaRPr lang="ko-KR" altLang="en-US" dirty="0"/>
          </a:p>
        </p:txBody>
      </p:sp>
    </p:spTree>
    <p:extLst>
      <p:ext uri="{BB962C8B-B14F-4D97-AF65-F5344CB8AC3E}">
        <p14:creationId xmlns:p14="http://schemas.microsoft.com/office/powerpoint/2010/main" val="139701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change</a:t>
                </a:r>
                <a:r>
                  <a:rPr lang="ko-KR" altLang="en-US" dirty="0"/>
                  <a:t> </a:t>
                </a:r>
                <a:r>
                  <a:rPr lang="en-US" altLang="ko-KR" dirty="0"/>
                  <a:t>of the threshold affects the</a:t>
                </a:r>
                <a:r>
                  <a:rPr lang="en-US" altLang="ko-KR" baseline="0" dirty="0"/>
                  <a:t> </a:t>
                </a:r>
                <a14:m>
                  <m:oMath xmlns:m="http://schemas.openxmlformats.org/officeDocument/2006/math">
                    <m:sSubSup>
                      <m:sSubSupPr>
                        <m:ctrlPr>
                          <a:rPr lang="en-US" altLang="ko-KR" i="1" baseline="0" smtClean="0">
                            <a:latin typeface="Cambria Math" panose="02040503050406030204" pitchFamily="18" charset="0"/>
                          </a:rPr>
                        </m:ctrlPr>
                      </m:sSubSupPr>
                      <m:e>
                        <m:r>
                          <a:rPr lang="en-US" altLang="ko-KR" b="0" i="1" baseline="0" smtClean="0">
                            <a:latin typeface="Cambria Math" panose="02040503050406030204" pitchFamily="18" charset="0"/>
                          </a:rPr>
                          <m:t>𝑒𝑥𝑡</m:t>
                        </m:r>
                      </m:e>
                      <m:sub>
                        <m:r>
                          <a:rPr lang="en-US" altLang="ko-KR" b="0" i="1" baseline="0" smtClean="0">
                            <a:latin typeface="Cambria Math" panose="02040503050406030204" pitchFamily="18" charset="0"/>
                          </a:rPr>
                          <m:t>𝑜𝑟𝑖𝑔</m:t>
                        </m:r>
                      </m:sub>
                      <m:sup>
                        <m:r>
                          <a:rPr lang="en-US" altLang="ko-KR" b="0" i="1" baseline="0" smtClean="0">
                            <a:latin typeface="Cambria Math" panose="02040503050406030204" pitchFamily="18" charset="0"/>
                          </a:rPr>
                          <m:t>𝑗</m:t>
                        </m:r>
                      </m:sup>
                    </m:sSubSup>
                  </m:oMath>
                </a14:m>
                <a:r>
                  <a:rPr lang="ko-KR" altLang="en-US" dirty="0"/>
                  <a:t> </a:t>
                </a:r>
                <a:r>
                  <a:rPr lang="en-US" altLang="ko-KR" dirty="0"/>
                  <a:t>(the criteria</a:t>
                </a:r>
                <a:r>
                  <a:rPr lang="en-US" altLang="ko-KR" baseline="0" dirty="0"/>
                  <a:t> of significance test</a:t>
                </a:r>
                <a:r>
                  <a:rPr lang="en-US" altLang="ko-KR" dirty="0"/>
                  <a:t>)</a:t>
                </a:r>
              </a:p>
              <a:p>
                <a:r>
                  <a:rPr lang="en-US" altLang="ko-KR" dirty="0"/>
                  <a:t>Which make no significant area in one threshold to significant area in the other threshold</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change</a:t>
                </a:r>
                <a:r>
                  <a:rPr lang="ko-KR" altLang="en-US" dirty="0"/>
                  <a:t> </a:t>
                </a:r>
                <a:r>
                  <a:rPr lang="en-US" altLang="ko-KR" dirty="0"/>
                  <a:t>of the threshold affects the</a:t>
                </a:r>
                <a:r>
                  <a:rPr lang="en-US" altLang="ko-KR" baseline="0" dirty="0"/>
                  <a:t> </a:t>
                </a:r>
                <a:r>
                  <a:rPr lang="en-US" altLang="ko-KR" i="0" baseline="0">
                    <a:latin typeface="Cambria Math" panose="02040503050406030204" pitchFamily="18" charset="0"/>
                  </a:rPr>
                  <a:t>〖</a:t>
                </a:r>
                <a:r>
                  <a:rPr lang="en-US" altLang="ko-KR" b="0" i="0" baseline="0">
                    <a:latin typeface="Cambria Math" panose="02040503050406030204" pitchFamily="18" charset="0"/>
                  </a:rPr>
                  <a:t>𝑒𝑥𝑡〗_𝑜𝑟𝑖𝑔^𝑗</a:t>
                </a:r>
                <a:r>
                  <a:rPr lang="ko-KR" altLang="en-US" dirty="0"/>
                  <a:t> </a:t>
                </a:r>
                <a:r>
                  <a:rPr lang="en-US" altLang="ko-KR" dirty="0"/>
                  <a:t>(the criteria</a:t>
                </a:r>
                <a:r>
                  <a:rPr lang="en-US" altLang="ko-KR" baseline="0" dirty="0"/>
                  <a:t> of significance test</a:t>
                </a:r>
                <a:r>
                  <a:rPr lang="en-US" altLang="ko-KR" dirty="0"/>
                  <a:t>)</a:t>
                </a:r>
              </a:p>
              <a:p>
                <a:r>
                  <a:rPr lang="en-US" altLang="ko-KR" dirty="0"/>
                  <a:t>Which make no significant area in one threshold to significant area in the other threshold</a:t>
                </a:r>
                <a:endParaRPr lang="ko-KR" altLang="en-US" dirty="0"/>
              </a:p>
            </p:txBody>
          </p:sp>
        </mc:Fallback>
      </mc:AlternateContent>
      <p:sp>
        <p:nvSpPr>
          <p:cNvPr id="4" name="슬라이드 번호 개체 틀 3"/>
          <p:cNvSpPr>
            <a:spLocks noGrp="1"/>
          </p:cNvSpPr>
          <p:nvPr>
            <p:ph type="sldNum" sz="quarter" idx="5"/>
          </p:nvPr>
        </p:nvSpPr>
        <p:spPr/>
        <p:txBody>
          <a:bodyPr/>
          <a:lstStyle/>
          <a:p>
            <a:fld id="{2F316398-6B9A-4C77-99B8-B2FA86E89943}" type="slidenum">
              <a:rPr lang="ko-KR" altLang="en-US" smtClean="0"/>
              <a:t>25</a:t>
            </a:fld>
            <a:endParaRPr lang="ko-KR" altLang="en-US" dirty="0"/>
          </a:p>
        </p:txBody>
      </p:sp>
    </p:spTree>
    <p:extLst>
      <p:ext uri="{BB962C8B-B14F-4D97-AF65-F5344CB8AC3E}">
        <p14:creationId xmlns:p14="http://schemas.microsoft.com/office/powerpoint/2010/main" val="3629415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26</a:t>
            </a:fld>
            <a:endParaRPr lang="ko-KR" altLang="en-US" dirty="0"/>
          </a:p>
        </p:txBody>
      </p:sp>
    </p:spTree>
    <p:extLst>
      <p:ext uri="{BB962C8B-B14F-4D97-AF65-F5344CB8AC3E}">
        <p14:creationId xmlns:p14="http://schemas.microsoft.com/office/powerpoint/2010/main" val="357850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27</a:t>
            </a:fld>
            <a:endParaRPr lang="ko-KR" altLang="en-US" dirty="0"/>
          </a:p>
        </p:txBody>
      </p:sp>
    </p:spTree>
    <p:extLst>
      <p:ext uri="{BB962C8B-B14F-4D97-AF65-F5344CB8AC3E}">
        <p14:creationId xmlns:p14="http://schemas.microsoft.com/office/powerpoint/2010/main" val="1930166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28</a:t>
            </a:fld>
            <a:endParaRPr lang="ko-KR" altLang="en-US" dirty="0"/>
          </a:p>
        </p:txBody>
      </p:sp>
    </p:spTree>
    <p:extLst>
      <p:ext uri="{BB962C8B-B14F-4D97-AF65-F5344CB8AC3E}">
        <p14:creationId xmlns:p14="http://schemas.microsoft.com/office/powerpoint/2010/main" val="3573655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29</a:t>
            </a:fld>
            <a:endParaRPr lang="ko-KR" altLang="en-US" dirty="0"/>
          </a:p>
        </p:txBody>
      </p:sp>
    </p:spTree>
    <p:extLst>
      <p:ext uri="{BB962C8B-B14F-4D97-AF65-F5344CB8AC3E}">
        <p14:creationId xmlns:p14="http://schemas.microsoft.com/office/powerpoint/2010/main" val="50063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3</a:t>
            </a:fld>
            <a:endParaRPr lang="ko-KR" altLang="en-US" dirty="0"/>
          </a:p>
        </p:txBody>
      </p:sp>
    </p:spTree>
    <p:extLst>
      <p:ext uri="{BB962C8B-B14F-4D97-AF65-F5344CB8AC3E}">
        <p14:creationId xmlns:p14="http://schemas.microsoft.com/office/powerpoint/2010/main" val="307674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[Nadja Borisow, et al. 2018] </a:t>
            </a:r>
            <a:r>
              <a:rPr lang="en-US" altLang="ko-KR" sz="1200" b="1" i="0" u="none" strike="noStrike" kern="1200" dirty="0">
                <a:solidFill>
                  <a:schemeClr val="tx1"/>
                </a:solidFill>
                <a:effectLst/>
                <a:latin typeface="+mn-lt"/>
                <a:ea typeface="+mn-ea"/>
                <a:cs typeface="+mn-cs"/>
              </a:rPr>
              <a:t>History of fatigue in multiple sclerosis is associated with grey matter atrophy</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[Miklos Palotai, et al. 2019]</a:t>
            </a:r>
            <a:r>
              <a:rPr lang="en-US" altLang="ko-KR" sz="1200" b="0" i="0" u="none" strike="noStrike" kern="1200" dirty="0">
                <a:solidFill>
                  <a:schemeClr val="tx1"/>
                </a:solidFill>
                <a:effectLst/>
                <a:latin typeface="+mn-lt"/>
                <a:ea typeface="+mn-ea"/>
                <a:cs typeface="+mn-cs"/>
              </a:rPr>
              <a:t> </a:t>
            </a:r>
            <a:r>
              <a:rPr lang="en-US" altLang="ko-KR" sz="1200" b="1" i="0" u="none" strike="noStrike" kern="1200" dirty="0">
                <a:solidFill>
                  <a:schemeClr val="tx1"/>
                </a:solidFill>
                <a:effectLst/>
                <a:latin typeface="+mn-lt"/>
                <a:ea typeface="+mn-ea"/>
                <a:cs typeface="+mn-cs"/>
              </a:rPr>
              <a:t>Diagnosis and Treatment of NMO Spectrum Disorder and MOG-Encephalomyelitis</a:t>
            </a:r>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30</a:t>
            </a:fld>
            <a:endParaRPr lang="ko-KR" altLang="en-US" dirty="0"/>
          </a:p>
        </p:txBody>
      </p:sp>
    </p:spTree>
    <p:extLst>
      <p:ext uri="{BB962C8B-B14F-4D97-AF65-F5344CB8AC3E}">
        <p14:creationId xmlns:p14="http://schemas.microsoft.com/office/powerpoint/2010/main" val="3191317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sz="1200" b="0" i="0" u="none" strike="noStrike" kern="1200" dirty="0">
                <a:solidFill>
                  <a:schemeClr val="tx1"/>
                </a:solidFill>
                <a:effectLst/>
                <a:latin typeface="+mn-lt"/>
                <a:ea typeface="+mn-ea"/>
                <a:cs typeface="+mn-cs"/>
              </a:rPr>
              <a:t>PengQi et al.: Neural Mechanisms of Mental Fatigue Revisited: New Insights from the Brain Connectome</a:t>
            </a:r>
          </a:p>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31</a:t>
            </a:fld>
            <a:endParaRPr lang="ko-KR" altLang="en-US" dirty="0"/>
          </a:p>
        </p:txBody>
      </p:sp>
    </p:spTree>
    <p:extLst>
      <p:ext uri="{BB962C8B-B14F-4D97-AF65-F5344CB8AC3E}">
        <p14:creationId xmlns:p14="http://schemas.microsoft.com/office/powerpoint/2010/main" val="781679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32</a:t>
            </a:fld>
            <a:endParaRPr lang="ko-KR" altLang="en-US" dirty="0"/>
          </a:p>
        </p:txBody>
      </p:sp>
    </p:spTree>
    <p:extLst>
      <p:ext uri="{BB962C8B-B14F-4D97-AF65-F5344CB8AC3E}">
        <p14:creationId xmlns:p14="http://schemas.microsoft.com/office/powerpoint/2010/main" val="2029987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33</a:t>
            </a:fld>
            <a:endParaRPr lang="ko-KR" altLang="en-US" dirty="0"/>
          </a:p>
        </p:txBody>
      </p:sp>
    </p:spTree>
    <p:extLst>
      <p:ext uri="{BB962C8B-B14F-4D97-AF65-F5344CB8AC3E}">
        <p14:creationId xmlns:p14="http://schemas.microsoft.com/office/powerpoint/2010/main" val="401426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4</a:t>
            </a:fld>
            <a:endParaRPr lang="ko-KR" altLang="en-US" dirty="0"/>
          </a:p>
        </p:txBody>
      </p:sp>
    </p:spTree>
    <p:extLst>
      <p:ext uri="{BB962C8B-B14F-4D97-AF65-F5344CB8AC3E}">
        <p14:creationId xmlns:p14="http://schemas.microsoft.com/office/powerpoint/2010/main" val="247723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5</a:t>
            </a:fld>
            <a:endParaRPr lang="ko-KR" altLang="en-US" dirty="0"/>
          </a:p>
        </p:txBody>
      </p:sp>
    </p:spTree>
    <p:extLst>
      <p:ext uri="{BB962C8B-B14F-4D97-AF65-F5344CB8AC3E}">
        <p14:creationId xmlns:p14="http://schemas.microsoft.com/office/powerpoint/2010/main" val="169000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6</a:t>
            </a:fld>
            <a:endParaRPr lang="ko-KR" altLang="en-US" dirty="0"/>
          </a:p>
        </p:txBody>
      </p:sp>
    </p:spTree>
    <p:extLst>
      <p:ext uri="{BB962C8B-B14F-4D97-AF65-F5344CB8AC3E}">
        <p14:creationId xmlns:p14="http://schemas.microsoft.com/office/powerpoint/2010/main" val="1210587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7</a:t>
            </a:fld>
            <a:endParaRPr lang="ko-KR" altLang="en-US" dirty="0"/>
          </a:p>
        </p:txBody>
      </p:sp>
    </p:spTree>
    <p:extLst>
      <p:ext uri="{BB962C8B-B14F-4D97-AF65-F5344CB8AC3E}">
        <p14:creationId xmlns:p14="http://schemas.microsoft.com/office/powerpoint/2010/main" val="331498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dirty="0"/>
              <a:t>[Hiroaki Yokote, et al., 2016]: </a:t>
            </a:r>
            <a:r>
              <a:rPr lang="en-US" altLang="ko-KR" sz="1200" b="0" i="0" u="none" strike="noStrike" kern="1200" dirty="0">
                <a:solidFill>
                  <a:schemeClr val="tx1"/>
                </a:solidFill>
                <a:effectLst/>
                <a:latin typeface="+mn-lt"/>
                <a:ea typeface="+mn-ea"/>
                <a:cs typeface="+mn-cs"/>
              </a:rPr>
              <a:t>Multiple sclerosis and neuromyelitis optica spectrum disorders: some similarities in two distinct diseases</a:t>
            </a:r>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8</a:t>
            </a:fld>
            <a:endParaRPr lang="ko-KR" altLang="en-US" dirty="0"/>
          </a:p>
        </p:txBody>
      </p:sp>
    </p:spTree>
    <p:extLst>
      <p:ext uri="{BB962C8B-B14F-4D97-AF65-F5344CB8AC3E}">
        <p14:creationId xmlns:p14="http://schemas.microsoft.com/office/powerpoint/2010/main" val="260589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2F316398-6B9A-4C77-99B8-B2FA86E89943}" type="slidenum">
              <a:rPr lang="ko-KR" altLang="en-US" smtClean="0"/>
              <a:t>9</a:t>
            </a:fld>
            <a:endParaRPr lang="ko-KR" altLang="en-US" dirty="0"/>
          </a:p>
        </p:txBody>
      </p:sp>
    </p:spTree>
    <p:extLst>
      <p:ext uri="{BB962C8B-B14F-4D97-AF65-F5344CB8AC3E}">
        <p14:creationId xmlns:p14="http://schemas.microsoft.com/office/powerpoint/2010/main" val="421868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5"/>
            <a:ext cx="9144000" cy="1371455"/>
          </a:xfrm>
        </p:spPr>
        <p:txBody>
          <a:bodyPr anchor="b">
            <a:normAutofit/>
          </a:bodyPr>
          <a:lstStyle>
            <a:lvl1pPr algn="ctr">
              <a:defRPr sz="4400"/>
            </a:lvl1pPr>
          </a:lstStyle>
          <a:p>
            <a:r>
              <a:rPr lang="ko-KR" altLang="en-US" dirty="0"/>
              <a:t>마스터 제목 스타일 편집</a:t>
            </a:r>
          </a:p>
        </p:txBody>
      </p:sp>
      <p:sp>
        <p:nvSpPr>
          <p:cNvPr id="3" name="부제목 2"/>
          <p:cNvSpPr>
            <a:spLocks noGrp="1"/>
          </p:cNvSpPr>
          <p:nvPr>
            <p:ph type="subTitle" idx="1"/>
          </p:nvPr>
        </p:nvSpPr>
        <p:spPr>
          <a:xfrm>
            <a:off x="1524000" y="2946400"/>
            <a:ext cx="9144000" cy="2311400"/>
          </a:xfrm>
        </p:spPr>
        <p:txBody>
          <a:bodyPr/>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ko-KR" altLang="en-US" dirty="0"/>
          </a:p>
        </p:txBody>
      </p:sp>
    </p:spTree>
    <p:extLst>
      <p:ext uri="{BB962C8B-B14F-4D97-AF65-F5344CB8AC3E}">
        <p14:creationId xmlns:p14="http://schemas.microsoft.com/office/powerpoint/2010/main" val="218584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1"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1"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0" y="6950077"/>
            <a:ext cx="2743200" cy="365125"/>
          </a:xfrm>
          <a:prstGeom prst="rect">
            <a:avLst/>
          </a:prstGeom>
        </p:spPr>
        <p:txBody>
          <a:bodyPr/>
          <a:lstStyle/>
          <a:p>
            <a:r>
              <a:rPr lang="en-US" altLang="ko-KR" dirty="0"/>
              <a:t>Korea University</a:t>
            </a:r>
            <a:endParaRPr lang="ko-KR" altLang="en-US" dirty="0"/>
          </a:p>
        </p:txBody>
      </p:sp>
      <p:sp>
        <p:nvSpPr>
          <p:cNvPr id="5" name="바닥글 개체 틀 4"/>
          <p:cNvSpPr>
            <a:spLocks noGrp="1"/>
          </p:cNvSpPr>
          <p:nvPr>
            <p:ph type="ftr" sz="quarter" idx="11"/>
          </p:nvPr>
        </p:nvSpPr>
        <p:spPr>
          <a:xfrm>
            <a:off x="3416970" y="6953753"/>
            <a:ext cx="4720389" cy="365125"/>
          </a:xfrm>
          <a:prstGeom prst="rect">
            <a:avLst/>
          </a:prstGeom>
        </p:spPr>
        <p:txBody>
          <a:bodyPr/>
          <a:lstStyle/>
          <a:p>
            <a:r>
              <a:rPr lang="en-US" altLang="ko-KR" dirty="0"/>
              <a:t>Brain Reverse Engineering by Intelligent Neuroimaging</a:t>
            </a:r>
            <a:endParaRPr lang="ko-KR" altLang="en-US" dirty="0"/>
          </a:p>
        </p:txBody>
      </p:sp>
      <p:sp>
        <p:nvSpPr>
          <p:cNvPr id="6" name="슬라이드 번호 개체 틀 5"/>
          <p:cNvSpPr>
            <a:spLocks noGrp="1"/>
          </p:cNvSpPr>
          <p:nvPr>
            <p:ph type="sldNum" sz="quarter" idx="12"/>
          </p:nvPr>
        </p:nvSpPr>
        <p:spPr>
          <a:xfrm>
            <a:off x="9448800" y="6950077"/>
            <a:ext cx="2743200" cy="365125"/>
          </a:xfrm>
          <a:prstGeom prst="rect">
            <a:avLst/>
          </a:prstGeom>
        </p:spPr>
        <p:txBody>
          <a:bodyPr/>
          <a:lstStyle/>
          <a:p>
            <a:fld id="{17A7FC88-6EF3-4FEC-B142-0358959A5E40}" type="slidenum">
              <a:rPr lang="ko-KR" altLang="en-US" smtClean="0"/>
              <a:t>‹#›</a:t>
            </a:fld>
            <a:endParaRPr lang="ko-KR" altLang="en-US" dirty="0"/>
          </a:p>
        </p:txBody>
      </p:sp>
    </p:spTree>
    <p:extLst>
      <p:ext uri="{BB962C8B-B14F-4D97-AF65-F5344CB8AC3E}">
        <p14:creationId xmlns:p14="http://schemas.microsoft.com/office/powerpoint/2010/main" val="25841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636A52-9E89-4EFD-A86E-D7B88B49033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687F5F8-D014-401D-B020-7B956131E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9CB0A57-859F-4E34-B818-1114138E0FA2}"/>
              </a:ext>
            </a:extLst>
          </p:cNvPr>
          <p:cNvSpPr>
            <a:spLocks noGrp="1"/>
          </p:cNvSpPr>
          <p:nvPr>
            <p:ph type="dt" sz="half" idx="10"/>
          </p:nvPr>
        </p:nvSpPr>
        <p:spPr/>
        <p:txBody>
          <a:body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A8982CC3-5009-4E35-BC24-4650164B0B42}"/>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542388AD-88F4-45DA-A7D6-CAA886BF9B04}"/>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312556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0D0D08-6E63-4032-BFD7-BD2505CD069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B85C5E5-E5A3-4217-AD5D-FF265EC07F7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9A0141-9C66-4A7D-A264-71EB0BBEB3F9}"/>
              </a:ext>
            </a:extLst>
          </p:cNvPr>
          <p:cNvSpPr>
            <a:spLocks noGrp="1"/>
          </p:cNvSpPr>
          <p:nvPr>
            <p:ph type="dt" sz="half" idx="10"/>
          </p:nvPr>
        </p:nvSpPr>
        <p:spPr/>
        <p:txBody>
          <a:body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B4C12CB2-7C27-4B39-87BD-79DBEF63E131}"/>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04809FF9-8856-426B-AEE8-07B75DC5F4CA}"/>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358471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C9059F-2D2E-4A89-87CE-C1FC045ECFAF}"/>
              </a:ext>
            </a:extLst>
          </p:cNvPr>
          <p:cNvSpPr>
            <a:spLocks noGrp="1"/>
          </p:cNvSpPr>
          <p:nvPr>
            <p:ph type="title"/>
          </p:nvPr>
        </p:nvSpPr>
        <p:spPr>
          <a:xfrm>
            <a:off x="831851" y="1709740"/>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2E12AF5-5B4C-4944-A5EF-3689426E99D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125665D-C013-4648-92BD-90EF13AA93E8}"/>
              </a:ext>
            </a:extLst>
          </p:cNvPr>
          <p:cNvSpPr>
            <a:spLocks noGrp="1"/>
          </p:cNvSpPr>
          <p:nvPr>
            <p:ph type="dt" sz="half" idx="10"/>
          </p:nvPr>
        </p:nvSpPr>
        <p:spPr/>
        <p:txBody>
          <a:body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B86202AA-A35F-4C79-9C97-5D3F9F456F36}"/>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744660CB-7760-4202-A1A2-8166F792D821}"/>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2630488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EB5974-28BD-45D0-92AD-2A9ACDDDF43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E008DCD-54D9-4810-B283-0D135872DF5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311584E-EEE0-424D-A022-BFB1621E584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4E99E1E-C59D-460A-AD98-7E1529887E41}"/>
              </a:ext>
            </a:extLst>
          </p:cNvPr>
          <p:cNvSpPr>
            <a:spLocks noGrp="1"/>
          </p:cNvSpPr>
          <p:nvPr>
            <p:ph type="dt" sz="half" idx="10"/>
          </p:nvPr>
        </p:nvSpPr>
        <p:spPr/>
        <p:txBody>
          <a:bodyPr/>
          <a:lstStyle/>
          <a:p>
            <a:r>
              <a:rPr lang="en-US" altLang="ko-KR" dirty="0"/>
              <a:t>Korea University</a:t>
            </a:r>
            <a:endParaRPr lang="ko-KR" altLang="en-US" dirty="0"/>
          </a:p>
        </p:txBody>
      </p:sp>
      <p:sp>
        <p:nvSpPr>
          <p:cNvPr id="6" name="바닥글 개체 틀 5">
            <a:extLst>
              <a:ext uri="{FF2B5EF4-FFF2-40B4-BE49-F238E27FC236}">
                <a16:creationId xmlns:a16="http://schemas.microsoft.com/office/drawing/2014/main" id="{70B0FF22-28D0-4EBA-99DD-A10CBB8DCBBC}"/>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7" name="슬라이드 번호 개체 틀 6">
            <a:extLst>
              <a:ext uri="{FF2B5EF4-FFF2-40B4-BE49-F238E27FC236}">
                <a16:creationId xmlns:a16="http://schemas.microsoft.com/office/drawing/2014/main" id="{A3E39399-25A8-4F61-9494-12358EBBA06A}"/>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841596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8C0CD3-25C4-48D0-9C7A-7C8C3988957B}"/>
              </a:ext>
            </a:extLst>
          </p:cNvPr>
          <p:cNvSpPr>
            <a:spLocks noGrp="1"/>
          </p:cNvSpPr>
          <p:nvPr>
            <p:ph type="title"/>
          </p:nvPr>
        </p:nvSpPr>
        <p:spPr>
          <a:xfrm>
            <a:off x="839788" y="365127"/>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C602FF2-7C77-40A0-8FD3-3ADDB9561A5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25F551B-3FF6-4B4E-B1B6-C9F53E84BED2}"/>
              </a:ext>
            </a:extLst>
          </p:cNvPr>
          <p:cNvSpPr>
            <a:spLocks noGrp="1"/>
          </p:cNvSpPr>
          <p:nvPr>
            <p:ph sz="half" idx="2"/>
          </p:nvPr>
        </p:nvSpPr>
        <p:spPr>
          <a:xfrm>
            <a:off x="839789"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E10FFE9-C925-4660-8AF5-0CA9D02282E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D96A21C-957F-41D4-89D1-655220AF6F50}"/>
              </a:ext>
            </a:extLst>
          </p:cNvPr>
          <p:cNvSpPr>
            <a:spLocks noGrp="1"/>
          </p:cNvSpPr>
          <p:nvPr>
            <p:ph sz="quarter" idx="4"/>
          </p:nvPr>
        </p:nvSpPr>
        <p:spPr>
          <a:xfrm>
            <a:off x="6172201"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C8ACBC4-6DF9-4941-95E2-56B6DEFE9961}"/>
              </a:ext>
            </a:extLst>
          </p:cNvPr>
          <p:cNvSpPr>
            <a:spLocks noGrp="1"/>
          </p:cNvSpPr>
          <p:nvPr>
            <p:ph type="dt" sz="half" idx="10"/>
          </p:nvPr>
        </p:nvSpPr>
        <p:spPr/>
        <p:txBody>
          <a:bodyPr/>
          <a:lstStyle/>
          <a:p>
            <a:r>
              <a:rPr lang="en-US" altLang="ko-KR" dirty="0"/>
              <a:t>Korea University</a:t>
            </a:r>
            <a:endParaRPr lang="ko-KR" altLang="en-US" dirty="0"/>
          </a:p>
        </p:txBody>
      </p:sp>
      <p:sp>
        <p:nvSpPr>
          <p:cNvPr id="8" name="바닥글 개체 틀 7">
            <a:extLst>
              <a:ext uri="{FF2B5EF4-FFF2-40B4-BE49-F238E27FC236}">
                <a16:creationId xmlns:a16="http://schemas.microsoft.com/office/drawing/2014/main" id="{A4194EFC-C939-4D1B-BABF-623298926A9D}"/>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9" name="슬라이드 번호 개체 틀 8">
            <a:extLst>
              <a:ext uri="{FF2B5EF4-FFF2-40B4-BE49-F238E27FC236}">
                <a16:creationId xmlns:a16="http://schemas.microsoft.com/office/drawing/2014/main" id="{3F3CEE37-8E3B-45BC-BDC4-56CF37FF4DF9}"/>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3427089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51A404-6FD1-4E44-86E1-F313B81A1A3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8A22C82-8FF6-4615-B4B8-508F01DDB4C2}"/>
              </a:ext>
            </a:extLst>
          </p:cNvPr>
          <p:cNvSpPr>
            <a:spLocks noGrp="1"/>
          </p:cNvSpPr>
          <p:nvPr>
            <p:ph type="dt" sz="half" idx="10"/>
          </p:nvPr>
        </p:nvSpPr>
        <p:spPr/>
        <p:txBody>
          <a:bodyPr/>
          <a:lstStyle/>
          <a:p>
            <a:r>
              <a:rPr lang="en-US" altLang="ko-KR" dirty="0"/>
              <a:t>Korea University</a:t>
            </a:r>
            <a:endParaRPr lang="ko-KR" altLang="en-US" dirty="0"/>
          </a:p>
        </p:txBody>
      </p:sp>
      <p:sp>
        <p:nvSpPr>
          <p:cNvPr id="4" name="바닥글 개체 틀 3">
            <a:extLst>
              <a:ext uri="{FF2B5EF4-FFF2-40B4-BE49-F238E27FC236}">
                <a16:creationId xmlns:a16="http://schemas.microsoft.com/office/drawing/2014/main" id="{D38BA4A9-6BCA-48AD-9339-97A159F46D08}"/>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5" name="슬라이드 번호 개체 틀 4">
            <a:extLst>
              <a:ext uri="{FF2B5EF4-FFF2-40B4-BE49-F238E27FC236}">
                <a16:creationId xmlns:a16="http://schemas.microsoft.com/office/drawing/2014/main" id="{48D16436-8650-499A-A1BC-DD038B70F65E}"/>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94270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9E84165-D68D-4AA7-A36E-557B5774DEC5}"/>
              </a:ext>
            </a:extLst>
          </p:cNvPr>
          <p:cNvSpPr>
            <a:spLocks noGrp="1"/>
          </p:cNvSpPr>
          <p:nvPr>
            <p:ph type="dt" sz="half" idx="10"/>
          </p:nvPr>
        </p:nvSpPr>
        <p:spPr/>
        <p:txBody>
          <a:bodyPr/>
          <a:lstStyle/>
          <a:p>
            <a:r>
              <a:rPr lang="en-US" altLang="ko-KR" dirty="0"/>
              <a:t>Korea University</a:t>
            </a:r>
            <a:endParaRPr lang="ko-KR" altLang="en-US" dirty="0"/>
          </a:p>
        </p:txBody>
      </p:sp>
      <p:sp>
        <p:nvSpPr>
          <p:cNvPr id="3" name="바닥글 개체 틀 2">
            <a:extLst>
              <a:ext uri="{FF2B5EF4-FFF2-40B4-BE49-F238E27FC236}">
                <a16:creationId xmlns:a16="http://schemas.microsoft.com/office/drawing/2014/main" id="{F20AE920-130C-4831-A10B-A56051B8B9CF}"/>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4" name="슬라이드 번호 개체 틀 3">
            <a:extLst>
              <a:ext uri="{FF2B5EF4-FFF2-40B4-BE49-F238E27FC236}">
                <a16:creationId xmlns:a16="http://schemas.microsoft.com/office/drawing/2014/main" id="{EE1A8C00-4D04-4F3F-8A3E-F769F1313FCA}"/>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2750432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D2FA28-DA07-419F-A417-B32DB7A3B97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3A50329-D963-4998-905F-4CA2E7F293A5}"/>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B0DE770-289A-4690-A19C-BCA438B8F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1472BE5-344D-4A55-91B3-4AEE27BC2C8C}"/>
              </a:ext>
            </a:extLst>
          </p:cNvPr>
          <p:cNvSpPr>
            <a:spLocks noGrp="1"/>
          </p:cNvSpPr>
          <p:nvPr>
            <p:ph type="dt" sz="half" idx="10"/>
          </p:nvPr>
        </p:nvSpPr>
        <p:spPr/>
        <p:txBody>
          <a:bodyPr/>
          <a:lstStyle/>
          <a:p>
            <a:r>
              <a:rPr lang="en-US" altLang="ko-KR" dirty="0"/>
              <a:t>Korea University</a:t>
            </a:r>
            <a:endParaRPr lang="ko-KR" altLang="en-US" dirty="0"/>
          </a:p>
        </p:txBody>
      </p:sp>
      <p:sp>
        <p:nvSpPr>
          <p:cNvPr id="6" name="바닥글 개체 틀 5">
            <a:extLst>
              <a:ext uri="{FF2B5EF4-FFF2-40B4-BE49-F238E27FC236}">
                <a16:creationId xmlns:a16="http://schemas.microsoft.com/office/drawing/2014/main" id="{4F667E42-8086-4B54-AC62-0DB5DFC31D76}"/>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7" name="슬라이드 번호 개체 틀 6">
            <a:extLst>
              <a:ext uri="{FF2B5EF4-FFF2-40B4-BE49-F238E27FC236}">
                <a16:creationId xmlns:a16="http://schemas.microsoft.com/office/drawing/2014/main" id="{EABD5410-BD95-492A-B340-9DD73667D8B9}"/>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93080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C8D0DF-E2F8-43C9-A28A-A89E399D79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3950A2C-74B7-4334-8931-4EABB1A9C80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F72A1A8B-6489-491F-ABE8-96F5CF685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571CB3E-C3F7-4A1D-8880-D3381FB1C80C}"/>
              </a:ext>
            </a:extLst>
          </p:cNvPr>
          <p:cNvSpPr>
            <a:spLocks noGrp="1"/>
          </p:cNvSpPr>
          <p:nvPr>
            <p:ph type="dt" sz="half" idx="10"/>
          </p:nvPr>
        </p:nvSpPr>
        <p:spPr/>
        <p:txBody>
          <a:bodyPr/>
          <a:lstStyle/>
          <a:p>
            <a:r>
              <a:rPr lang="en-US" altLang="ko-KR" dirty="0"/>
              <a:t>Korea University</a:t>
            </a:r>
            <a:endParaRPr lang="ko-KR" altLang="en-US" dirty="0"/>
          </a:p>
        </p:txBody>
      </p:sp>
      <p:sp>
        <p:nvSpPr>
          <p:cNvPr id="6" name="바닥글 개체 틀 5">
            <a:extLst>
              <a:ext uri="{FF2B5EF4-FFF2-40B4-BE49-F238E27FC236}">
                <a16:creationId xmlns:a16="http://schemas.microsoft.com/office/drawing/2014/main" id="{D1463D27-3E39-456D-87B3-69388D289432}"/>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7" name="슬라이드 번호 개체 틀 6">
            <a:extLst>
              <a:ext uri="{FF2B5EF4-FFF2-40B4-BE49-F238E27FC236}">
                <a16:creationId xmlns:a16="http://schemas.microsoft.com/office/drawing/2014/main" id="{7D6DF3FD-1BBA-4EC1-9E41-37F1D598C87A}"/>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179323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10431"/>
            <a:ext cx="10515600" cy="715530"/>
          </a:xfrm>
        </p:spPr>
        <p:txBody>
          <a:bodyPr>
            <a:normAutofit/>
          </a:bodyPr>
          <a:lstStyle>
            <a:lvl1pPr>
              <a:defRPr sz="3200" b="0"/>
            </a:lvl1pPr>
          </a:lstStyle>
          <a:p>
            <a:r>
              <a:rPr lang="ko-KR" altLang="en-US" dirty="0"/>
              <a:t>마스터 제목 스타일 편집</a:t>
            </a:r>
          </a:p>
        </p:txBody>
      </p:sp>
      <p:sp>
        <p:nvSpPr>
          <p:cNvPr id="3" name="내용 개체 틀 2"/>
          <p:cNvSpPr>
            <a:spLocks noGrp="1"/>
          </p:cNvSpPr>
          <p:nvPr>
            <p:ph idx="1" hasCustomPrompt="1"/>
          </p:nvPr>
        </p:nvSpPr>
        <p:spPr>
          <a:xfrm>
            <a:off x="838200" y="852055"/>
            <a:ext cx="10515600" cy="5610738"/>
          </a:xfrm>
        </p:spPr>
        <p:txBody>
          <a:bodyPr/>
          <a:lstStyle>
            <a:lvl1pPr marL="228600" indent="-228600" algn="l">
              <a:buSzPct val="80000"/>
              <a:buFont typeface="Calibri" panose="020F0502020204030204" pitchFamily="34" charset="0"/>
              <a:buChar char="●"/>
              <a:defRPr b="0">
                <a:latin typeface="+mn-lt"/>
              </a:defRPr>
            </a:lvl1pPr>
            <a:lvl2pPr marL="685800" indent="-228600">
              <a:buSzPct val="70000"/>
              <a:buFont typeface="Calibri" panose="020F0502020204030204" pitchFamily="34" charset="0"/>
              <a:buChar char="○"/>
              <a:defRPr b="0">
                <a:latin typeface="+mn-lt"/>
              </a:defRPr>
            </a:lvl2pPr>
            <a:lvl3pPr marL="1143000" indent="-228600">
              <a:buSzPct val="113000"/>
              <a:buFont typeface="Calibri" panose="020F0502020204030204" pitchFamily="34" charset="0"/>
              <a:buChar char="−"/>
              <a:defRPr b="0">
                <a:latin typeface="+mn-lt"/>
              </a:defRPr>
            </a:lvl3pPr>
            <a:lvl4pPr marL="1714500" indent="-342900">
              <a:buFont typeface="+mj-lt"/>
              <a:buAutoNum type="arabicPeriod"/>
              <a:defRPr b="0">
                <a:latin typeface="+mn-lt"/>
              </a:defRPr>
            </a:lvl4pPr>
            <a:lvl5pPr marL="2057400" indent="-228600">
              <a:buFont typeface="Wingdings" panose="05000000000000000000" pitchFamily="2" charset="2"/>
              <a:buChar char="ü"/>
              <a:defRPr b="0">
                <a:latin typeface="+mn-lt"/>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6" name="직선 연결선 5">
            <a:extLst>
              <a:ext uri="{FF2B5EF4-FFF2-40B4-BE49-F238E27FC236}">
                <a16:creationId xmlns:a16="http://schemas.microsoft.com/office/drawing/2014/main" id="{6BC3B4E3-9BD7-42D7-BBFA-5A89A1255171}"/>
              </a:ext>
            </a:extLst>
          </p:cNvPr>
          <p:cNvCxnSpPr>
            <a:cxnSpLocks/>
          </p:cNvCxnSpPr>
          <p:nvPr userDrawn="1"/>
        </p:nvCxnSpPr>
        <p:spPr>
          <a:xfrm>
            <a:off x="-78769" y="597270"/>
            <a:ext cx="1234953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831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6C3C72-6B5C-4696-A4F2-5A017F06379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4E3546D-AD11-4128-B2DF-1C106EF4E83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E965946-902B-4BBE-A909-6D97FC9B2366}"/>
              </a:ext>
            </a:extLst>
          </p:cNvPr>
          <p:cNvSpPr>
            <a:spLocks noGrp="1"/>
          </p:cNvSpPr>
          <p:nvPr>
            <p:ph type="dt" sz="half" idx="10"/>
          </p:nvPr>
        </p:nvSpPr>
        <p:spPr/>
        <p:txBody>
          <a:body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355604B0-68CA-47A4-A1C9-42943A5B79A2}"/>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FA13924F-A83B-4AAE-B5D4-EFCB41252E20}"/>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3849598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1E94160-A1C9-4C7D-83A3-4C2980A7730E}"/>
              </a:ext>
            </a:extLst>
          </p:cNvPr>
          <p:cNvSpPr>
            <a:spLocks noGrp="1"/>
          </p:cNvSpPr>
          <p:nvPr>
            <p:ph type="title" orient="vert"/>
          </p:nvPr>
        </p:nvSpPr>
        <p:spPr>
          <a:xfrm>
            <a:off x="8724901"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A6984C5-1597-427F-8CC2-25457E68A4F4}"/>
              </a:ext>
            </a:extLst>
          </p:cNvPr>
          <p:cNvSpPr>
            <a:spLocks noGrp="1"/>
          </p:cNvSpPr>
          <p:nvPr>
            <p:ph type="body" orient="vert" idx="1"/>
          </p:nvPr>
        </p:nvSpPr>
        <p:spPr>
          <a:xfrm>
            <a:off x="838201"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85BC2E4-5D2A-4D65-9F39-39B9E6668A7E}"/>
              </a:ext>
            </a:extLst>
          </p:cNvPr>
          <p:cNvSpPr>
            <a:spLocks noGrp="1"/>
          </p:cNvSpPr>
          <p:nvPr>
            <p:ph type="dt" sz="half" idx="10"/>
          </p:nvPr>
        </p:nvSpPr>
        <p:spPr/>
        <p:txBody>
          <a:body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25CB1E11-C818-4213-84BC-98A4C01F8AB3}"/>
              </a:ext>
            </a:extLst>
          </p:cNvPr>
          <p:cNvSpPr>
            <a:spLocks noGrp="1"/>
          </p:cNvSpPr>
          <p:nvPr>
            <p:ph type="ftr" sz="quarter" idx="11"/>
          </p:nvPr>
        </p:nvSpPr>
        <p:spPr/>
        <p:txBody>
          <a:body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1E7A6384-FE5D-43C7-AAD8-334CDE95334B}"/>
              </a:ext>
            </a:extLst>
          </p:cNvPr>
          <p:cNvSpPr>
            <a:spLocks noGrp="1"/>
          </p:cNvSpPr>
          <p:nvPr>
            <p:ph type="sldNum" sz="quarter" idx="12"/>
          </p:nvPr>
        </p:nvSpPr>
        <p:spPr/>
        <p:txBody>
          <a:body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368548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836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7"/>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9"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1"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279020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36055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a:xfrm>
            <a:off x="0" y="6950077"/>
            <a:ext cx="2743200" cy="365125"/>
          </a:xfrm>
          <a:prstGeom prst="rect">
            <a:avLst/>
          </a:prstGeom>
        </p:spPr>
        <p:txBody>
          <a:bodyPr/>
          <a:lstStyle/>
          <a:p>
            <a:r>
              <a:rPr lang="en-US" altLang="ko-KR" dirty="0"/>
              <a:t>Korea University</a:t>
            </a:r>
            <a:endParaRPr lang="ko-KR" altLang="en-US" dirty="0"/>
          </a:p>
        </p:txBody>
      </p:sp>
      <p:sp>
        <p:nvSpPr>
          <p:cNvPr id="6" name="바닥글 개체 틀 5"/>
          <p:cNvSpPr>
            <a:spLocks noGrp="1"/>
          </p:cNvSpPr>
          <p:nvPr>
            <p:ph type="ftr" sz="quarter" idx="11"/>
          </p:nvPr>
        </p:nvSpPr>
        <p:spPr>
          <a:xfrm>
            <a:off x="3416970" y="6953753"/>
            <a:ext cx="4720389" cy="365125"/>
          </a:xfrm>
          <a:prstGeom prst="rect">
            <a:avLst/>
          </a:prstGeom>
        </p:spPr>
        <p:txBody>
          <a:bodyPr/>
          <a:lstStyle/>
          <a:p>
            <a:r>
              <a:rPr lang="en-US" altLang="ko-KR" dirty="0"/>
              <a:t>Brain Reverse Engineering by Intelligent Neuroimaging</a:t>
            </a:r>
            <a:endParaRPr lang="ko-KR" altLang="en-US" dirty="0"/>
          </a:p>
        </p:txBody>
      </p:sp>
      <p:sp>
        <p:nvSpPr>
          <p:cNvPr id="7" name="슬라이드 번호 개체 틀 6"/>
          <p:cNvSpPr>
            <a:spLocks noGrp="1"/>
          </p:cNvSpPr>
          <p:nvPr>
            <p:ph type="sldNum" sz="quarter" idx="12"/>
          </p:nvPr>
        </p:nvSpPr>
        <p:spPr>
          <a:xfrm>
            <a:off x="9448800" y="6950077"/>
            <a:ext cx="2743200" cy="365125"/>
          </a:xfrm>
          <a:prstGeom prst="rect">
            <a:avLst/>
          </a:prstGeom>
        </p:spPr>
        <p:txBody>
          <a:bodyPr/>
          <a:lstStyle/>
          <a:p>
            <a:fld id="{17A7FC88-6EF3-4FEC-B142-0358959A5E40}" type="slidenum">
              <a:rPr lang="ko-KR" altLang="en-US" smtClean="0"/>
              <a:t>‹#›</a:t>
            </a:fld>
            <a:endParaRPr lang="ko-KR" altLang="en-US" dirty="0"/>
          </a:p>
        </p:txBody>
      </p:sp>
    </p:spTree>
    <p:extLst>
      <p:ext uri="{BB962C8B-B14F-4D97-AF65-F5344CB8AC3E}">
        <p14:creationId xmlns:p14="http://schemas.microsoft.com/office/powerpoint/2010/main" val="2383332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14BDCD-1BEC-4F38-8C26-9536FE9C498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7C7C0F5-298C-4D9E-9437-4C9474D70B60}"/>
              </a:ext>
            </a:extLst>
          </p:cNvPr>
          <p:cNvSpPr>
            <a:spLocks noGrp="1"/>
          </p:cNvSpPr>
          <p:nvPr>
            <p:ph type="dt" sz="half" idx="10"/>
          </p:nvPr>
        </p:nvSpPr>
        <p:spPr>
          <a:xfrm>
            <a:off x="0" y="6950077"/>
            <a:ext cx="2743200" cy="365125"/>
          </a:xfrm>
          <a:prstGeom prst="rect">
            <a:avLst/>
          </a:prstGeom>
        </p:spPr>
        <p:txBody>
          <a:bodyPr/>
          <a:lstStyle/>
          <a:p>
            <a:r>
              <a:rPr lang="en-US" altLang="ko-KR" dirty="0"/>
              <a:t>Korea University</a:t>
            </a:r>
            <a:endParaRPr lang="ko-KR" altLang="en-US" dirty="0"/>
          </a:p>
        </p:txBody>
      </p:sp>
      <p:sp>
        <p:nvSpPr>
          <p:cNvPr id="4" name="바닥글 개체 틀 3">
            <a:extLst>
              <a:ext uri="{FF2B5EF4-FFF2-40B4-BE49-F238E27FC236}">
                <a16:creationId xmlns:a16="http://schemas.microsoft.com/office/drawing/2014/main" id="{89CC5C88-A48A-4DC3-9871-C28219E3FB66}"/>
              </a:ext>
            </a:extLst>
          </p:cNvPr>
          <p:cNvSpPr>
            <a:spLocks noGrp="1"/>
          </p:cNvSpPr>
          <p:nvPr>
            <p:ph type="ftr" sz="quarter" idx="11"/>
          </p:nvPr>
        </p:nvSpPr>
        <p:spPr>
          <a:xfrm>
            <a:off x="3416970" y="6953753"/>
            <a:ext cx="4720389" cy="365125"/>
          </a:xfrm>
          <a:prstGeom prst="rect">
            <a:avLst/>
          </a:prstGeom>
        </p:spPr>
        <p:txBody>
          <a:bodyPr/>
          <a:lstStyle/>
          <a:p>
            <a:r>
              <a:rPr lang="en-US" altLang="ko-KR" dirty="0"/>
              <a:t>Brain Reverse Engineering by Intelligent Neuroimaging</a:t>
            </a:r>
          </a:p>
        </p:txBody>
      </p:sp>
      <p:sp>
        <p:nvSpPr>
          <p:cNvPr id="5" name="슬라이드 번호 개체 틀 4">
            <a:extLst>
              <a:ext uri="{FF2B5EF4-FFF2-40B4-BE49-F238E27FC236}">
                <a16:creationId xmlns:a16="http://schemas.microsoft.com/office/drawing/2014/main" id="{1A2E91F0-073B-4266-AE54-7AA0AA4801C1}"/>
              </a:ext>
            </a:extLst>
          </p:cNvPr>
          <p:cNvSpPr>
            <a:spLocks noGrp="1"/>
          </p:cNvSpPr>
          <p:nvPr>
            <p:ph type="sldNum" sz="quarter" idx="12"/>
          </p:nvPr>
        </p:nvSpPr>
        <p:spPr>
          <a:xfrm>
            <a:off x="9448800" y="6950077"/>
            <a:ext cx="2743200" cy="365125"/>
          </a:xfrm>
          <a:prstGeom prst="rect">
            <a:avLst/>
          </a:prstGeom>
        </p:spPr>
        <p:txBody>
          <a:bodyPr/>
          <a:lstStyle/>
          <a:p>
            <a:fld id="{17A7FC88-6EF3-4FEC-B142-0358959A5E40}" type="slidenum">
              <a:rPr lang="ko-KR" altLang="en-US" smtClean="0"/>
              <a:pPr/>
              <a:t>‹#›</a:t>
            </a:fld>
            <a:endParaRPr lang="ko-KR" altLang="en-US" dirty="0"/>
          </a:p>
        </p:txBody>
      </p:sp>
    </p:spTree>
    <p:extLst>
      <p:ext uri="{BB962C8B-B14F-4D97-AF65-F5344CB8AC3E}">
        <p14:creationId xmlns:p14="http://schemas.microsoft.com/office/powerpoint/2010/main" val="363322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a:xfrm>
            <a:off x="0" y="6950077"/>
            <a:ext cx="2743200" cy="365125"/>
          </a:xfrm>
          <a:prstGeom prst="rect">
            <a:avLst/>
          </a:prstGeom>
        </p:spPr>
        <p:txBody>
          <a:bodyPr/>
          <a:lstStyle/>
          <a:p>
            <a:r>
              <a:rPr lang="en-US" altLang="ko-KR" dirty="0"/>
              <a:t>Korea University</a:t>
            </a:r>
            <a:endParaRPr lang="ko-KR" altLang="en-US" dirty="0"/>
          </a:p>
        </p:txBody>
      </p:sp>
      <p:sp>
        <p:nvSpPr>
          <p:cNvPr id="6" name="바닥글 개체 틀 5"/>
          <p:cNvSpPr>
            <a:spLocks noGrp="1"/>
          </p:cNvSpPr>
          <p:nvPr>
            <p:ph type="ftr" sz="quarter" idx="11"/>
          </p:nvPr>
        </p:nvSpPr>
        <p:spPr>
          <a:xfrm>
            <a:off x="3416970" y="6953753"/>
            <a:ext cx="4720389" cy="365125"/>
          </a:xfrm>
          <a:prstGeom prst="rect">
            <a:avLst/>
          </a:prstGeom>
        </p:spPr>
        <p:txBody>
          <a:bodyPr/>
          <a:lstStyle/>
          <a:p>
            <a:r>
              <a:rPr lang="en-US" altLang="ko-KR" dirty="0"/>
              <a:t>Brain Reverse Engineering by Intelligent Neuroimaging</a:t>
            </a:r>
            <a:endParaRPr lang="ko-KR" altLang="en-US" dirty="0"/>
          </a:p>
        </p:txBody>
      </p:sp>
      <p:sp>
        <p:nvSpPr>
          <p:cNvPr id="7" name="슬라이드 번호 개체 틀 6"/>
          <p:cNvSpPr>
            <a:spLocks noGrp="1"/>
          </p:cNvSpPr>
          <p:nvPr>
            <p:ph type="sldNum" sz="quarter" idx="12"/>
          </p:nvPr>
        </p:nvSpPr>
        <p:spPr>
          <a:xfrm>
            <a:off x="9448800" y="6950077"/>
            <a:ext cx="2743200" cy="365125"/>
          </a:xfrm>
          <a:prstGeom prst="rect">
            <a:avLst/>
          </a:prstGeom>
        </p:spPr>
        <p:txBody>
          <a:bodyPr/>
          <a:lstStyle/>
          <a:p>
            <a:fld id="{17A7FC88-6EF3-4FEC-B142-0358959A5E40}" type="slidenum">
              <a:rPr lang="ko-KR" altLang="en-US" smtClean="0"/>
              <a:t>‹#›</a:t>
            </a:fld>
            <a:endParaRPr lang="ko-KR" altLang="en-US" dirty="0"/>
          </a:p>
        </p:txBody>
      </p:sp>
    </p:spTree>
    <p:extLst>
      <p:ext uri="{BB962C8B-B14F-4D97-AF65-F5344CB8AC3E}">
        <p14:creationId xmlns:p14="http://schemas.microsoft.com/office/powerpoint/2010/main" val="2662973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0" y="6950077"/>
            <a:ext cx="2743200" cy="365125"/>
          </a:xfrm>
          <a:prstGeom prst="rect">
            <a:avLst/>
          </a:prstGeom>
        </p:spPr>
        <p:txBody>
          <a:bodyPr/>
          <a:lstStyle/>
          <a:p>
            <a:r>
              <a:rPr lang="en-US" altLang="ko-KR" dirty="0"/>
              <a:t>Korea University</a:t>
            </a:r>
            <a:endParaRPr lang="ko-KR" altLang="en-US" dirty="0"/>
          </a:p>
        </p:txBody>
      </p:sp>
      <p:sp>
        <p:nvSpPr>
          <p:cNvPr id="5" name="바닥글 개체 틀 4"/>
          <p:cNvSpPr>
            <a:spLocks noGrp="1"/>
          </p:cNvSpPr>
          <p:nvPr>
            <p:ph type="ftr" sz="quarter" idx="11"/>
          </p:nvPr>
        </p:nvSpPr>
        <p:spPr>
          <a:xfrm>
            <a:off x="3416970" y="6953753"/>
            <a:ext cx="4720389" cy="365125"/>
          </a:xfrm>
          <a:prstGeom prst="rect">
            <a:avLst/>
          </a:prstGeom>
        </p:spPr>
        <p:txBody>
          <a:bodyPr/>
          <a:lstStyle/>
          <a:p>
            <a:r>
              <a:rPr lang="en-US" altLang="ko-KR" dirty="0"/>
              <a:t>Brain Reverse Engineering by Intelligent Neuroimaging</a:t>
            </a:r>
            <a:endParaRPr lang="ko-KR" altLang="en-US" dirty="0"/>
          </a:p>
        </p:txBody>
      </p:sp>
      <p:sp>
        <p:nvSpPr>
          <p:cNvPr id="6" name="슬라이드 번호 개체 틀 5"/>
          <p:cNvSpPr>
            <a:spLocks noGrp="1"/>
          </p:cNvSpPr>
          <p:nvPr>
            <p:ph type="sldNum" sz="quarter" idx="12"/>
          </p:nvPr>
        </p:nvSpPr>
        <p:spPr>
          <a:xfrm>
            <a:off x="9448800" y="6950077"/>
            <a:ext cx="2743200" cy="365125"/>
          </a:xfrm>
          <a:prstGeom prst="rect">
            <a:avLst/>
          </a:prstGeom>
        </p:spPr>
        <p:txBody>
          <a:bodyPr/>
          <a:lstStyle/>
          <a:p>
            <a:fld id="{17A7FC88-6EF3-4FEC-B142-0358959A5E40}" type="slidenum">
              <a:rPr lang="ko-KR" altLang="en-US" smtClean="0"/>
              <a:t>‹#›</a:t>
            </a:fld>
            <a:endParaRPr lang="ko-KR" altLang="en-US" dirty="0"/>
          </a:p>
        </p:txBody>
      </p:sp>
    </p:spTree>
    <p:extLst>
      <p:ext uri="{BB962C8B-B14F-4D97-AF65-F5344CB8AC3E}">
        <p14:creationId xmlns:p14="http://schemas.microsoft.com/office/powerpoint/2010/main" val="401105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 name="슬라이드 번호 개체 틀 5">
            <a:extLst>
              <a:ext uri="{FF2B5EF4-FFF2-40B4-BE49-F238E27FC236}">
                <a16:creationId xmlns:a16="http://schemas.microsoft.com/office/drawing/2014/main" id="{58908E48-9DC1-44E2-B410-A43CE05147C0}"/>
              </a:ext>
            </a:extLst>
          </p:cNvPr>
          <p:cNvSpPr txBox="1">
            <a:spLocks/>
          </p:cNvSpPr>
          <p:nvPr userDrawn="1"/>
        </p:nvSpPr>
        <p:spPr>
          <a:xfrm>
            <a:off x="9448800" y="6506545"/>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600" b="0" kern="1200" spc="-100" baseline="0">
                <a:solidFill>
                  <a:schemeClr val="tx1"/>
                </a:solidFill>
                <a:latin typeface="Calibri" panose="020F0502020204030204" pitchFamily="34" charset="0"/>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t>Page. </a:t>
            </a:r>
            <a:fld id="{17A7FC88-6EF3-4FEC-B142-0358959A5E40}" type="slidenum">
              <a:rPr lang="ko-KR" altLang="en-US" sz="1200" smtClean="0"/>
              <a:pPr/>
              <a:t>‹#›</a:t>
            </a:fld>
            <a:endParaRPr lang="ko-KR" altLang="en-US" sz="1200" dirty="0"/>
          </a:p>
        </p:txBody>
      </p:sp>
    </p:spTree>
    <p:extLst>
      <p:ext uri="{BB962C8B-B14F-4D97-AF65-F5344CB8AC3E}">
        <p14:creationId xmlns:p14="http://schemas.microsoft.com/office/powerpoint/2010/main" val="422234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72" r:id="rId7"/>
    <p:sldLayoutId id="2147483657" r:id="rId8"/>
    <p:sldLayoutId id="2147483658" r:id="rId9"/>
    <p:sldLayoutId id="2147483659" r:id="rId10"/>
  </p:sldLayoutIdLst>
  <p:hf hdr="0"/>
  <p:txStyles>
    <p:titleStyle>
      <a:lvl1pPr algn="l" defTabSz="914400" rtl="0" eaLnBrk="1" latinLnBrk="1" hangingPunct="1">
        <a:lnSpc>
          <a:spcPct val="90000"/>
        </a:lnSpc>
        <a:spcBef>
          <a:spcPct val="0"/>
        </a:spcBef>
        <a:buNone/>
        <a:defRPr sz="4400" b="1" kern="1200" spc="-100" baseline="0">
          <a:solidFill>
            <a:schemeClr val="tx1"/>
          </a:solidFill>
          <a:latin typeface="Calibri" panose="020F0502020204030204" pitchFamily="34" charset="0"/>
          <a:ea typeface="+mn-ea"/>
          <a:cs typeface="+mj-cs"/>
        </a:defRPr>
      </a:lvl1pPr>
    </p:titleStyle>
    <p:body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74161E7-C728-47DB-9388-ED6EB7FED78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5707FC3-E61A-4FEE-BC7F-ACC9DDE0D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160123A-7E9B-4617-B8DA-C3917898EE9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ko-KR" dirty="0"/>
              <a:t>Korea University</a:t>
            </a:r>
            <a:endParaRPr lang="ko-KR" altLang="en-US" dirty="0"/>
          </a:p>
        </p:txBody>
      </p:sp>
      <p:sp>
        <p:nvSpPr>
          <p:cNvPr id="5" name="바닥글 개체 틀 4">
            <a:extLst>
              <a:ext uri="{FF2B5EF4-FFF2-40B4-BE49-F238E27FC236}">
                <a16:creationId xmlns:a16="http://schemas.microsoft.com/office/drawing/2014/main" id="{9EF783C4-7787-476C-BDC8-6FFEE99419E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dirty="0"/>
              <a:t>Brain Reverse Engineering by Intelligent Neuroimaging</a:t>
            </a:r>
            <a:endParaRPr lang="ko-KR" altLang="en-US" dirty="0"/>
          </a:p>
        </p:txBody>
      </p:sp>
      <p:sp>
        <p:nvSpPr>
          <p:cNvPr id="6" name="슬라이드 번호 개체 틀 5">
            <a:extLst>
              <a:ext uri="{FF2B5EF4-FFF2-40B4-BE49-F238E27FC236}">
                <a16:creationId xmlns:a16="http://schemas.microsoft.com/office/drawing/2014/main" id="{45AF02BC-608E-490C-9FC8-1A14FE29A37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8DA34-33B2-4425-A20F-93305BADA571}" type="slidenum">
              <a:rPr lang="ko-KR" altLang="en-US" smtClean="0"/>
              <a:t>‹#›</a:t>
            </a:fld>
            <a:endParaRPr lang="ko-KR" altLang="en-US" dirty="0"/>
          </a:p>
        </p:txBody>
      </p:sp>
    </p:spTree>
    <p:extLst>
      <p:ext uri="{BB962C8B-B14F-4D97-AF65-F5344CB8AC3E}">
        <p14:creationId xmlns:p14="http://schemas.microsoft.com/office/powerpoint/2010/main" val="2686576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kr/url?sa=i&amp;url=https%3A%2F%2Fonlinelibrary.wiley.com%2Fdoi%2Ffull%2F10.1111%2Fadb.12830&amp;psig=AOvVaw2D92qf8AWEBu7q-IrgUfaM&amp;ust=1591963557629000&amp;source=images&amp;cd=vfe&amp;ved=0CAIQjRxqFwoTCPDwtsfc-ekCFQAAAAAdAAAAABAD"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1.png"/><Relationship Id="rId7" Type="http://schemas.openxmlformats.org/officeDocument/2006/relationships/image" Target="../media/image14.jpg"/><Relationship Id="rId12"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0.png"/><Relationship Id="rId11"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17" Type="http://schemas.openxmlformats.org/officeDocument/2006/relationships/image" Target="../media/image1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kr/url?sa=i&amp;url=https%3A%2F%2Fonlinelibrary.wiley.com%2Fdoi%2Ffull%2F10.1111%2Fadb.12830&amp;psig=AOvVaw2D92qf8AWEBu7q-IrgUfaM&amp;ust=1591963557629000&amp;source=images&amp;cd=vfe&amp;ved=0CAIQjRxqFwoTCPDwtsfc-ekCFQAAAAAdAAAAABA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kr/url?sa=i&amp;url=https%3A%2F%2Fonlinelibrary.wiley.com%2Fdoi%2Ffull%2F10.1111%2Fadb.12830&amp;psig=AOvVaw2D92qf8AWEBu7q-IrgUfaM&amp;ust=1591963557629000&amp;source=images&amp;cd=vfe&amp;ved=0CAIQjRxqFwoTCPDwtsfc-ekCFQAAAAAdAAAAABAD"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kr/url?sa=i&amp;url=https%3A%2F%2Fonlinelibrary.wiley.com%2Fdoi%2Ffull%2F10.1111%2Fadb.12830&amp;psig=AOvVaw2D92qf8AWEBu7q-IrgUfaM&amp;ust=1591963557629000&amp;source=images&amp;cd=vfe&amp;ved=0CAIQjRxqFwoTCPDwtsfc-ekCFQAAAAAdAAAAABAD"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kr/url?sa=i&amp;url=https%3A%2F%2Fonlinelibrary.wiley.com%2Fdoi%2Ffull%2F10.1111%2Fadb.12830&amp;psig=AOvVaw2D92qf8AWEBu7q-IrgUfaM&amp;ust=1591963557629000&amp;source=images&amp;cd=vfe&amp;ved=0CAIQjRxqFwoTCPDwtsfc-ekCFQAAAAAdAAAAABAD"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descr="다른, 그룹, 테이블, 사람들이(가) 표시된 사진&#10;&#10;자동 생성된 설명">
            <a:extLst>
              <a:ext uri="{FF2B5EF4-FFF2-40B4-BE49-F238E27FC236}">
                <a16:creationId xmlns:a16="http://schemas.microsoft.com/office/drawing/2014/main" id="{6E8F1E99-2BD9-4528-AF1F-86780EB303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728" t="6485" r="33796" b="11841"/>
          <a:stretch/>
        </p:blipFill>
        <p:spPr>
          <a:xfrm>
            <a:off x="0" y="347234"/>
            <a:ext cx="1496188" cy="6481738"/>
          </a:xfrm>
          <a:prstGeom prst="rect">
            <a:avLst/>
          </a:prstGeom>
        </p:spPr>
      </p:pic>
      <p:sp>
        <p:nvSpPr>
          <p:cNvPr id="2" name="제목 1">
            <a:extLst>
              <a:ext uri="{FF2B5EF4-FFF2-40B4-BE49-F238E27FC236}">
                <a16:creationId xmlns:a16="http://schemas.microsoft.com/office/drawing/2014/main" id="{FC70DD3C-60BD-4E9F-966A-849DE4C6DD0A}"/>
              </a:ext>
            </a:extLst>
          </p:cNvPr>
          <p:cNvSpPr>
            <a:spLocks noGrp="1"/>
          </p:cNvSpPr>
          <p:nvPr>
            <p:ph type="ctrTitle"/>
          </p:nvPr>
        </p:nvSpPr>
        <p:spPr>
          <a:xfrm>
            <a:off x="1857818" y="1048895"/>
            <a:ext cx="9144000" cy="1371455"/>
          </a:xfrm>
        </p:spPr>
        <p:txBody>
          <a:bodyPr>
            <a:normAutofit fontScale="90000"/>
          </a:bodyPr>
          <a:lstStyle/>
          <a:p>
            <a:pPr latinLnBrk="0"/>
            <a:r>
              <a:rPr lang="en-US" altLang="ko-KR" b="0" dirty="0">
                <a:solidFill>
                  <a:srgbClr val="F52B48"/>
                </a:solidFill>
                <a:latin typeface="Times New Roman" panose="02020603050405020304" pitchFamily="18" charset="0"/>
                <a:cs typeface="Times New Roman" panose="02020603050405020304" pitchFamily="18" charset="0"/>
              </a:rPr>
              <a:t>Subcortical Shape Analysis</a:t>
            </a:r>
            <a:r>
              <a:rPr lang="en-US" altLang="ko-KR" b="0" dirty="0">
                <a:solidFill>
                  <a:srgbClr val="0D2233"/>
                </a:solidFill>
                <a:latin typeface="Times New Roman" panose="02020603050405020304" pitchFamily="18" charset="0"/>
                <a:cs typeface="Times New Roman" panose="02020603050405020304" pitchFamily="18" charset="0"/>
              </a:rPr>
              <a:t> </a:t>
            </a:r>
            <a:r>
              <a:rPr lang="en-US" altLang="ko-KR" b="0" dirty="0">
                <a:latin typeface="Times New Roman" panose="02020603050405020304" pitchFamily="18" charset="0"/>
                <a:cs typeface="Times New Roman" panose="02020603050405020304" pitchFamily="18" charset="0"/>
              </a:rPr>
              <a:t>in </a:t>
            </a:r>
            <a:r>
              <a:rPr lang="en-US" altLang="ko-KR" b="0" dirty="0">
                <a:solidFill>
                  <a:srgbClr val="F52B48"/>
                </a:solidFill>
                <a:latin typeface="Times New Roman" panose="02020603050405020304" pitchFamily="18" charset="0"/>
                <a:cs typeface="Times New Roman" panose="02020603050405020304" pitchFamily="18" charset="0"/>
              </a:rPr>
              <a:t>Correlation </a:t>
            </a:r>
            <a:r>
              <a:rPr lang="en-US" altLang="ko-KR" b="0" dirty="0">
                <a:latin typeface="Times New Roman" panose="02020603050405020304" pitchFamily="18" charset="0"/>
                <a:cs typeface="Times New Roman" panose="02020603050405020304" pitchFamily="18" charset="0"/>
              </a:rPr>
              <a:t>with </a:t>
            </a:r>
            <a:r>
              <a:rPr lang="en-US" altLang="ko-KR" b="0" dirty="0">
                <a:solidFill>
                  <a:srgbClr val="F52B48"/>
                </a:solidFill>
                <a:latin typeface="Times New Roman" panose="02020603050405020304" pitchFamily="18" charset="0"/>
                <a:cs typeface="Times New Roman" panose="02020603050405020304" pitchFamily="18" charset="0"/>
              </a:rPr>
              <a:t>Fatigue</a:t>
            </a:r>
            <a:r>
              <a:rPr lang="en-US" altLang="ko-KR" b="0" dirty="0">
                <a:latin typeface="Times New Roman" panose="02020603050405020304" pitchFamily="18" charset="0"/>
                <a:cs typeface="Times New Roman" panose="02020603050405020304" pitchFamily="18" charset="0"/>
              </a:rPr>
              <a:t> in Neuromyelitis Optical Spectrum Disorder and Multiple Sclerosis</a:t>
            </a:r>
            <a:endParaRPr lang="ko-KR" altLang="ko-KR" b="0" dirty="0">
              <a:latin typeface="Times New Roman" panose="02020603050405020304" pitchFamily="18" charset="0"/>
              <a:cs typeface="Times New Roman" panose="02020603050405020304" pitchFamily="18" charset="0"/>
            </a:endParaRPr>
          </a:p>
        </p:txBody>
      </p:sp>
      <p:sp>
        <p:nvSpPr>
          <p:cNvPr id="3" name="부제목 2">
            <a:extLst>
              <a:ext uri="{FF2B5EF4-FFF2-40B4-BE49-F238E27FC236}">
                <a16:creationId xmlns:a16="http://schemas.microsoft.com/office/drawing/2014/main" id="{638A3BAA-E083-44CB-92F1-631DED1F8E47}"/>
              </a:ext>
            </a:extLst>
          </p:cNvPr>
          <p:cNvSpPr>
            <a:spLocks noGrp="1"/>
          </p:cNvSpPr>
          <p:nvPr>
            <p:ph type="subTitle" idx="1"/>
          </p:nvPr>
        </p:nvSpPr>
        <p:spPr>
          <a:xfrm>
            <a:off x="1814279" y="4068451"/>
            <a:ext cx="9143999" cy="2311400"/>
          </a:xfrm>
        </p:spPr>
        <p:txBody>
          <a:bodyPr>
            <a:normAutofit/>
          </a:bodyPr>
          <a:lstStyle/>
          <a:p>
            <a:pPr algn="r"/>
            <a:r>
              <a:rPr lang="en-US" altLang="ko-KR" sz="2000" b="0" dirty="0">
                <a:latin typeface="Times New Roman" panose="02020603050405020304" pitchFamily="18" charset="0"/>
                <a:cs typeface="Times New Roman" panose="02020603050405020304" pitchFamily="18" charset="0"/>
              </a:rPr>
              <a:t>Doo Hwan Son</a:t>
            </a:r>
          </a:p>
          <a:p>
            <a:pPr algn="r"/>
            <a:r>
              <a:rPr lang="en-US" altLang="ko-KR" sz="2000" b="0" dirty="0">
                <a:latin typeface="Times New Roman" panose="02020603050405020304" pitchFamily="18" charset="0"/>
                <a:cs typeface="Times New Roman" panose="02020603050405020304" pitchFamily="18" charset="0"/>
              </a:rPr>
              <a:t>Korea University</a:t>
            </a:r>
          </a:p>
          <a:p>
            <a:pPr algn="r"/>
            <a:r>
              <a:rPr lang="en-US" altLang="ko-KR" sz="2000" b="0" dirty="0">
                <a:latin typeface="Times New Roman" panose="02020603050405020304" pitchFamily="18" charset="0"/>
                <a:cs typeface="Times New Roman" panose="02020603050405020304" pitchFamily="18" charset="0"/>
              </a:rPr>
              <a:t>School of Biomedical Engineering</a:t>
            </a:r>
            <a:endParaRPr lang="ko-KR" altLang="en-US" sz="2000" b="0" dirty="0">
              <a:latin typeface="Times New Roman" panose="02020603050405020304" pitchFamily="18" charset="0"/>
              <a:cs typeface="Times New Roman" panose="02020603050405020304" pitchFamily="18" charset="0"/>
            </a:endParaRPr>
          </a:p>
          <a:p>
            <a:pPr algn="r"/>
            <a:r>
              <a:rPr lang="en-US" altLang="ko-KR" sz="2000" b="0" dirty="0">
                <a:latin typeface="Times New Roman" panose="02020603050405020304" pitchFamily="18" charset="0"/>
                <a:cs typeface="Times New Roman" panose="02020603050405020304" pitchFamily="18" charset="0"/>
              </a:rPr>
              <a:t>Brain Reverse Engineering by Intelligent Neuroimaging (BREIN Lab.)</a:t>
            </a:r>
            <a:endParaRPr lang="ko-KR" altLang="en-US" sz="2000" b="0" dirty="0">
              <a:latin typeface="Times New Roman" panose="02020603050405020304" pitchFamily="18" charset="0"/>
              <a:cs typeface="Times New Roman" panose="02020603050405020304" pitchFamily="18" charset="0"/>
            </a:endParaRPr>
          </a:p>
          <a:p>
            <a:pPr algn="r"/>
            <a:r>
              <a:rPr lang="en-US" altLang="ko-KR" sz="2000" b="0" dirty="0">
                <a:latin typeface="Times New Roman" panose="02020603050405020304" pitchFamily="18" charset="0"/>
                <a:cs typeface="Times New Roman" panose="02020603050405020304" pitchFamily="18" charset="0"/>
              </a:rPr>
              <a:t>2020/ 06/ 16</a:t>
            </a:r>
          </a:p>
          <a:p>
            <a:pPr algn="r"/>
            <a:endParaRPr lang="ko-KR" altLang="en-US" sz="2000" b="0" dirty="0">
              <a:latin typeface="Times New Roman" panose="02020603050405020304" pitchFamily="18" charset="0"/>
              <a:cs typeface="Times New Roman" panose="02020603050405020304" pitchFamily="18" charset="0"/>
            </a:endParaRPr>
          </a:p>
          <a:p>
            <a:endParaRPr lang="ko-KR" altLang="en-US" sz="2000" b="0" dirty="0"/>
          </a:p>
        </p:txBody>
      </p:sp>
      <p:pic>
        <p:nvPicPr>
          <p:cNvPr id="4" name="그림 3" descr="텍스트, 표지판, 사진, 빨간색이(가) 표시된 사진&#10;&#10;자동 생성된 설명">
            <a:extLst>
              <a:ext uri="{FF2B5EF4-FFF2-40B4-BE49-F238E27FC236}">
                <a16:creationId xmlns:a16="http://schemas.microsoft.com/office/drawing/2014/main" id="{C997B3AA-CDD2-466F-A267-E072142AB4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0852" y="4109048"/>
            <a:ext cx="493485" cy="663738"/>
          </a:xfrm>
          <a:prstGeom prst="rect">
            <a:avLst/>
          </a:prstGeom>
        </p:spPr>
      </p:pic>
      <p:cxnSp>
        <p:nvCxnSpPr>
          <p:cNvPr id="12" name="직선 연결선 11">
            <a:extLst>
              <a:ext uri="{FF2B5EF4-FFF2-40B4-BE49-F238E27FC236}">
                <a16:creationId xmlns:a16="http://schemas.microsoft.com/office/drawing/2014/main" id="{41BE7113-43FB-4E8B-BFB0-7B80DC90F39B}"/>
              </a:ext>
            </a:extLst>
          </p:cNvPr>
          <p:cNvCxnSpPr>
            <a:cxnSpLocks/>
          </p:cNvCxnSpPr>
          <p:nvPr/>
        </p:nvCxnSpPr>
        <p:spPr>
          <a:xfrm flipV="1">
            <a:off x="2336800" y="827315"/>
            <a:ext cx="0" cy="1534979"/>
          </a:xfrm>
          <a:prstGeom prst="line">
            <a:avLst/>
          </a:prstGeom>
          <a:ln w="44450">
            <a:solidFill>
              <a:srgbClr val="BB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571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normAutofit/>
          </a:bodyPr>
          <a:lstStyle/>
          <a:p>
            <a:r>
              <a:rPr lang="en-US" altLang="ko-KR" dirty="0">
                <a:latin typeface="+mj-lt"/>
              </a:rPr>
              <a:t>Introduction: </a:t>
            </a:r>
            <a:r>
              <a:rPr lang="en-US" altLang="ko-KR" dirty="0"/>
              <a:t>Research Question</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p:txBody>
          <a:bodyPr>
            <a:normAutofit/>
          </a:bodyPr>
          <a:lstStyle/>
          <a:p>
            <a:r>
              <a:rPr lang="en-US" altLang="ko-KR" dirty="0"/>
              <a:t>Need more research about NMOSD with primary fatigue</a:t>
            </a:r>
          </a:p>
          <a:p>
            <a:pPr lvl="1"/>
            <a:r>
              <a:rPr lang="en-US" altLang="ko-KR" sz="2000" b="1" dirty="0">
                <a:solidFill>
                  <a:srgbClr val="F52B48"/>
                </a:solidFill>
              </a:rPr>
              <a:t>Where is brain</a:t>
            </a:r>
            <a:r>
              <a:rPr lang="ko-KR" altLang="en-US" sz="2000" b="1" dirty="0">
                <a:solidFill>
                  <a:srgbClr val="F52B48"/>
                </a:solidFill>
              </a:rPr>
              <a:t> </a:t>
            </a:r>
            <a:r>
              <a:rPr lang="en-US" altLang="ko-KR" sz="2000" b="1" dirty="0">
                <a:solidFill>
                  <a:srgbClr val="F52B48"/>
                </a:solidFill>
              </a:rPr>
              <a:t>atrophy ?</a:t>
            </a:r>
          </a:p>
          <a:p>
            <a:pPr lvl="2"/>
            <a:r>
              <a:rPr lang="en-US" altLang="ko-KR" dirty="0"/>
              <a:t>To refer to the MS studies:</a:t>
            </a:r>
            <a:br>
              <a:rPr lang="en-US" altLang="ko-KR" dirty="0"/>
            </a:br>
            <a:r>
              <a:rPr lang="en-US" altLang="ko-KR" dirty="0"/>
              <a:t>Basal ganglia, deep gray matter (subcortical) volume</a:t>
            </a:r>
            <a:r>
              <a:rPr lang="ko-KR" altLang="en-US" dirty="0"/>
              <a:t> </a:t>
            </a:r>
            <a:r>
              <a:rPr lang="en-US" altLang="ko-KR" dirty="0"/>
              <a:t>might be important</a:t>
            </a:r>
          </a:p>
          <a:p>
            <a:pPr lvl="1"/>
            <a:r>
              <a:rPr lang="en-US" altLang="ko-KR" sz="2000" dirty="0"/>
              <a:t>Previous researches</a:t>
            </a:r>
          </a:p>
          <a:p>
            <a:pPr lvl="2"/>
            <a:r>
              <a:rPr lang="en-US" altLang="ko-KR" dirty="0"/>
              <a:t>Roughly correlated volume and clinical score</a:t>
            </a:r>
          </a:p>
          <a:p>
            <a:pPr lvl="2"/>
            <a:endParaRPr lang="en-US" altLang="ko-KR" sz="2000" b="1" dirty="0">
              <a:solidFill>
                <a:srgbClr val="F52B48"/>
              </a:solidFill>
            </a:endParaRPr>
          </a:p>
          <a:p>
            <a:pPr marL="457200" lvl="1" indent="0">
              <a:buNone/>
            </a:pPr>
            <a:r>
              <a:rPr lang="en-US" altLang="ko-KR" sz="2000" b="1" dirty="0">
                <a:solidFill>
                  <a:srgbClr val="F52B48"/>
                </a:solidFill>
              </a:rPr>
              <a:t>★ Localization of significant area in NMOSD</a:t>
            </a:r>
            <a:r>
              <a:rPr lang="ko-KR" altLang="en-US" sz="2000" b="1" dirty="0">
                <a:solidFill>
                  <a:srgbClr val="F52B48"/>
                </a:solidFill>
              </a:rPr>
              <a:t> </a:t>
            </a:r>
            <a:r>
              <a:rPr lang="en-US" altLang="ko-KR" sz="2000" b="1" dirty="0">
                <a:solidFill>
                  <a:srgbClr val="F52B48"/>
                </a:solidFill>
              </a:rPr>
              <a:t>patients correlated with fatigue</a:t>
            </a:r>
            <a:endParaRPr lang="ko-KR" altLang="en-US" dirty="0"/>
          </a:p>
        </p:txBody>
      </p:sp>
      <p:grpSp>
        <p:nvGrpSpPr>
          <p:cNvPr id="4" name="그룹 3">
            <a:extLst>
              <a:ext uri="{FF2B5EF4-FFF2-40B4-BE49-F238E27FC236}">
                <a16:creationId xmlns:a16="http://schemas.microsoft.com/office/drawing/2014/main" id="{535FBC10-E111-4B30-8067-C2C5DEE48500}"/>
              </a:ext>
            </a:extLst>
          </p:cNvPr>
          <p:cNvGrpSpPr/>
          <p:nvPr/>
        </p:nvGrpSpPr>
        <p:grpSpPr>
          <a:xfrm>
            <a:off x="369120" y="4433890"/>
            <a:ext cx="3550888" cy="2144075"/>
            <a:chOff x="2337604" y="4499716"/>
            <a:chExt cx="3550888" cy="2144075"/>
          </a:xfrm>
        </p:grpSpPr>
        <p:pic>
          <p:nvPicPr>
            <p:cNvPr id="10" name="그림 9" descr="실내, 앉아있는, 작은, 조각이(가) 표시된 사진&#10;&#10;자동 생성된 설명">
              <a:extLst>
                <a:ext uri="{FF2B5EF4-FFF2-40B4-BE49-F238E27FC236}">
                  <a16:creationId xmlns:a16="http://schemas.microsoft.com/office/drawing/2014/main" id="{DFA4FF69-201D-4912-BF45-22FCA5161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7604" y="4499716"/>
              <a:ext cx="3550888" cy="1805521"/>
            </a:xfrm>
            <a:prstGeom prst="rect">
              <a:avLst/>
            </a:prstGeom>
          </p:spPr>
        </p:pic>
        <p:sp>
          <p:nvSpPr>
            <p:cNvPr id="11" name="TextBox 10">
              <a:extLst>
                <a:ext uri="{FF2B5EF4-FFF2-40B4-BE49-F238E27FC236}">
                  <a16:creationId xmlns:a16="http://schemas.microsoft.com/office/drawing/2014/main" id="{F959BA90-4121-45DF-99F2-447925D36B3E}"/>
                </a:ext>
              </a:extLst>
            </p:cNvPr>
            <p:cNvSpPr txBox="1"/>
            <p:nvPr/>
          </p:nvSpPr>
          <p:spPr>
            <a:xfrm>
              <a:off x="2791024" y="6305237"/>
              <a:ext cx="2644048" cy="338554"/>
            </a:xfrm>
            <a:prstGeom prst="rect">
              <a:avLst/>
            </a:prstGeom>
            <a:noFill/>
          </p:spPr>
          <p:txBody>
            <a:bodyPr wrap="square" rtlCol="0">
              <a:spAutoFit/>
            </a:bodyPr>
            <a:lstStyle/>
            <a:p>
              <a:pPr algn="ctr"/>
              <a:r>
                <a:rPr lang="en-US" altLang="ko-KR" sz="1600" dirty="0"/>
                <a:t>Human brain basal ganglia</a:t>
              </a:r>
              <a:endParaRPr lang="ko-KR" altLang="en-US" sz="1600" dirty="0"/>
            </a:p>
          </p:txBody>
        </p:sp>
      </p:grpSp>
      <p:pic>
        <p:nvPicPr>
          <p:cNvPr id="12" name="그림 11">
            <a:extLst>
              <a:ext uri="{FF2B5EF4-FFF2-40B4-BE49-F238E27FC236}">
                <a16:creationId xmlns:a16="http://schemas.microsoft.com/office/drawing/2014/main" id="{EB6E5D20-0822-42D8-B72D-55B336E046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791" y="4403892"/>
            <a:ext cx="1912217" cy="1865516"/>
          </a:xfrm>
          <a:prstGeom prst="rect">
            <a:avLst/>
          </a:prstGeom>
        </p:spPr>
      </p:pic>
      <p:pic>
        <p:nvPicPr>
          <p:cNvPr id="14" name="그림 13">
            <a:extLst>
              <a:ext uri="{FF2B5EF4-FFF2-40B4-BE49-F238E27FC236}">
                <a16:creationId xmlns:a16="http://schemas.microsoft.com/office/drawing/2014/main" id="{CA056BBA-8E6A-4B39-9165-71F355D26114}"/>
              </a:ext>
            </a:extLst>
          </p:cNvPr>
          <p:cNvPicPr>
            <a:picLocks noChangeAspect="1"/>
          </p:cNvPicPr>
          <p:nvPr/>
        </p:nvPicPr>
        <p:blipFill rotWithShape="1">
          <a:blip r:embed="rId5">
            <a:extLst>
              <a:ext uri="{28A0092B-C50C-407E-A947-70E740481C1C}">
                <a14:useLocalDpi xmlns:a14="http://schemas.microsoft.com/office/drawing/2010/main" val="0"/>
              </a:ext>
            </a:extLst>
          </a:blip>
          <a:srcRect t="12258"/>
          <a:stretch/>
        </p:blipFill>
        <p:spPr>
          <a:xfrm>
            <a:off x="6724923" y="4403892"/>
            <a:ext cx="3306766" cy="1910414"/>
          </a:xfrm>
          <a:prstGeom prst="rect">
            <a:avLst/>
          </a:prstGeom>
        </p:spPr>
      </p:pic>
      <p:pic>
        <p:nvPicPr>
          <p:cNvPr id="15" name="그림 14">
            <a:extLst>
              <a:ext uri="{FF2B5EF4-FFF2-40B4-BE49-F238E27FC236}">
                <a16:creationId xmlns:a16="http://schemas.microsoft.com/office/drawing/2014/main" id="{D7E5933C-2719-44E4-B04C-EBF24AB88A5B}"/>
              </a:ext>
            </a:extLst>
          </p:cNvPr>
          <p:cNvPicPr>
            <a:picLocks noChangeAspect="1"/>
          </p:cNvPicPr>
          <p:nvPr/>
        </p:nvPicPr>
        <p:blipFill>
          <a:blip r:embed="rId6"/>
          <a:stretch>
            <a:fillRect/>
          </a:stretch>
        </p:blipFill>
        <p:spPr>
          <a:xfrm>
            <a:off x="9967599" y="3832201"/>
            <a:ext cx="2111973" cy="2407210"/>
          </a:xfrm>
          <a:prstGeom prst="rect">
            <a:avLst/>
          </a:prstGeom>
        </p:spPr>
      </p:pic>
      <p:sp>
        <p:nvSpPr>
          <p:cNvPr id="16" name="TextBox 15">
            <a:extLst>
              <a:ext uri="{FF2B5EF4-FFF2-40B4-BE49-F238E27FC236}">
                <a16:creationId xmlns:a16="http://schemas.microsoft.com/office/drawing/2014/main" id="{0232C483-60DE-4820-BE17-AE575AF5212D}"/>
              </a:ext>
            </a:extLst>
          </p:cNvPr>
          <p:cNvSpPr txBox="1"/>
          <p:nvPr/>
        </p:nvSpPr>
        <p:spPr>
          <a:xfrm>
            <a:off x="4080875" y="6242490"/>
            <a:ext cx="2644048" cy="338554"/>
          </a:xfrm>
          <a:prstGeom prst="rect">
            <a:avLst/>
          </a:prstGeom>
          <a:noFill/>
        </p:spPr>
        <p:txBody>
          <a:bodyPr wrap="square" rtlCol="0">
            <a:spAutoFit/>
          </a:bodyPr>
          <a:lstStyle/>
          <a:p>
            <a:pPr algn="ctr"/>
            <a:r>
              <a:rPr lang="en-US" altLang="ko-KR" sz="1600" dirty="0"/>
              <a:t>NMOSD WMH lesion map</a:t>
            </a:r>
            <a:endParaRPr lang="ko-KR" altLang="en-US" sz="1600" dirty="0"/>
          </a:p>
        </p:txBody>
      </p:sp>
      <p:sp>
        <p:nvSpPr>
          <p:cNvPr id="17" name="TextBox 16">
            <a:extLst>
              <a:ext uri="{FF2B5EF4-FFF2-40B4-BE49-F238E27FC236}">
                <a16:creationId xmlns:a16="http://schemas.microsoft.com/office/drawing/2014/main" id="{9B883880-4635-40B5-AB23-C2C63383D37C}"/>
              </a:ext>
            </a:extLst>
          </p:cNvPr>
          <p:cNvSpPr txBox="1"/>
          <p:nvPr/>
        </p:nvSpPr>
        <p:spPr>
          <a:xfrm>
            <a:off x="6575612" y="6235930"/>
            <a:ext cx="5758391" cy="584775"/>
          </a:xfrm>
          <a:prstGeom prst="rect">
            <a:avLst/>
          </a:prstGeom>
          <a:noFill/>
        </p:spPr>
        <p:txBody>
          <a:bodyPr wrap="square" rtlCol="0">
            <a:spAutoFit/>
          </a:bodyPr>
          <a:lstStyle/>
          <a:p>
            <a:pPr algn="ctr"/>
            <a:r>
              <a:rPr lang="en-US" altLang="ko-KR" sz="1600" dirty="0"/>
              <a:t>NMO correlation analysis between subcortical volume and </a:t>
            </a:r>
            <a:br>
              <a:rPr lang="en-US" altLang="ko-KR" sz="1600" dirty="0"/>
            </a:br>
            <a:r>
              <a:rPr lang="en-US" altLang="ko-KR" sz="1600" dirty="0"/>
              <a:t>cognitive impairment </a:t>
            </a:r>
            <a:r>
              <a:rPr lang="en-US" altLang="ko-KR" sz="1200" dirty="0"/>
              <a:t>[Yaou</a:t>
            </a:r>
            <a:r>
              <a:rPr lang="ko-KR" altLang="en-US" sz="1200" dirty="0"/>
              <a:t> </a:t>
            </a:r>
            <a:r>
              <a:rPr lang="en-US" altLang="ko-KR" sz="1200" dirty="0"/>
              <a:t>Liu</a:t>
            </a:r>
            <a:r>
              <a:rPr lang="ko-KR" altLang="en-US" sz="1200" dirty="0"/>
              <a:t> </a:t>
            </a:r>
            <a:r>
              <a:rPr lang="en-US" altLang="ko-KR" sz="1200" dirty="0"/>
              <a:t>,et</a:t>
            </a:r>
            <a:r>
              <a:rPr lang="ko-KR" altLang="en-US" sz="1200" dirty="0"/>
              <a:t> </a:t>
            </a:r>
            <a:r>
              <a:rPr lang="en-US" altLang="ko-KR" sz="1200" dirty="0"/>
              <a:t>al.</a:t>
            </a:r>
            <a:r>
              <a:rPr lang="ko-KR" altLang="en-US" sz="1200" dirty="0"/>
              <a:t> </a:t>
            </a:r>
            <a:r>
              <a:rPr lang="en-US" altLang="ko-KR" sz="1200" dirty="0"/>
              <a:t>2015]</a:t>
            </a:r>
            <a:endParaRPr lang="ko-KR" altLang="en-US" sz="1200" dirty="0"/>
          </a:p>
        </p:txBody>
      </p:sp>
    </p:spTree>
    <p:extLst>
      <p:ext uri="{BB962C8B-B14F-4D97-AF65-F5344CB8AC3E}">
        <p14:creationId xmlns:p14="http://schemas.microsoft.com/office/powerpoint/2010/main" val="389254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1C2348C4-DB5D-46EA-ACD4-5CEFBAFCF92C}"/>
              </a:ext>
            </a:extLst>
          </p:cNvPr>
          <p:cNvGrpSpPr/>
          <p:nvPr/>
        </p:nvGrpSpPr>
        <p:grpSpPr>
          <a:xfrm>
            <a:off x="1238205" y="411765"/>
            <a:ext cx="3948738" cy="2815771"/>
            <a:chOff x="7112762" y="3486532"/>
            <a:chExt cx="3206895" cy="2861198"/>
          </a:xfrm>
        </p:grpSpPr>
        <p:pic>
          <p:nvPicPr>
            <p:cNvPr id="12" name="Picture 2" descr="Subcortical surface morphometry in substance dependence: An ENIGMA ...">
              <a:hlinkClick r:id="rId3"/>
              <a:extLst>
                <a:ext uri="{FF2B5EF4-FFF2-40B4-BE49-F238E27FC236}">
                  <a16:creationId xmlns:a16="http://schemas.microsoft.com/office/drawing/2014/main" id="{59F8164F-EE1E-4B5B-BF2C-947E9C7E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2603" b="1119"/>
            <a:stretch/>
          </p:blipFill>
          <p:spPr bwMode="auto">
            <a:xfrm>
              <a:off x="7112762" y="3541486"/>
              <a:ext cx="3206895" cy="280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BCDCE3-77E2-4B6B-8B1E-31604672C2B3}"/>
                </a:ext>
              </a:extLst>
            </p:cNvPr>
            <p:cNvSpPr txBox="1"/>
            <p:nvPr/>
          </p:nvSpPr>
          <p:spPr>
            <a:xfrm>
              <a:off x="7112763" y="3486532"/>
              <a:ext cx="492724" cy="403297"/>
            </a:xfrm>
            <a:prstGeom prst="rect">
              <a:avLst/>
            </a:prstGeom>
            <a:solidFill>
              <a:schemeClr val="bg1"/>
            </a:solidFill>
          </p:spPr>
          <p:txBody>
            <a:bodyPr wrap="square" rtlCol="0">
              <a:spAutoFit/>
            </a:bodyPr>
            <a:lstStyle/>
            <a:p>
              <a:endParaRPr lang="ko-KR" altLang="en-US" dirty="0"/>
            </a:p>
          </p:txBody>
        </p:sp>
      </p:grpSp>
      <p:sp>
        <p:nvSpPr>
          <p:cNvPr id="4" name="직사각형 3">
            <a:extLst>
              <a:ext uri="{FF2B5EF4-FFF2-40B4-BE49-F238E27FC236}">
                <a16:creationId xmlns:a16="http://schemas.microsoft.com/office/drawing/2014/main" id="{11F54879-501A-42A8-9A9B-270B06B6259B}"/>
              </a:ext>
            </a:extLst>
          </p:cNvPr>
          <p:cNvSpPr/>
          <p:nvPr/>
        </p:nvSpPr>
        <p:spPr>
          <a:xfrm>
            <a:off x="537410" y="395206"/>
            <a:ext cx="4905829" cy="6067587"/>
          </a:xfrm>
          <a:prstGeom prst="rect">
            <a:avLst/>
          </a:prstGeom>
          <a:gradFill>
            <a:gsLst>
              <a:gs pos="100000">
                <a:srgbClr val="959595">
                  <a:alpha val="75000"/>
                </a:srgbClr>
              </a:gs>
              <a:gs pos="0">
                <a:schemeClr val="tx1">
                  <a:lumMod val="65000"/>
                  <a:lumOff val="35000"/>
                </a:schemeClr>
              </a:gs>
            </a:gsLst>
            <a:lin ang="0" scaled="1"/>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3" name="내용 개체 틀 2">
            <a:extLst>
              <a:ext uri="{FF2B5EF4-FFF2-40B4-BE49-F238E27FC236}">
                <a16:creationId xmlns:a16="http://schemas.microsoft.com/office/drawing/2014/main" id="{75ABBBBC-4FC2-4CD2-AD82-3B98351C24F4}"/>
              </a:ext>
            </a:extLst>
          </p:cNvPr>
          <p:cNvSpPr txBox="1">
            <a:spLocks/>
          </p:cNvSpPr>
          <p:nvPr/>
        </p:nvSpPr>
        <p:spPr>
          <a:xfrm>
            <a:off x="1630517" y="1819651"/>
            <a:ext cx="3164115" cy="3773202"/>
          </a:xfrm>
          <a:prstGeom prst="rect">
            <a:avLst/>
          </a:prstGeom>
        </p:spPr>
        <p:txBody>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bg1">
                    <a:lumMod val="65000"/>
                  </a:schemeClr>
                </a:solidFill>
              </a:rPr>
              <a:t>Background</a:t>
            </a:r>
          </a:p>
          <a:p>
            <a:pPr lvl="1"/>
            <a:r>
              <a:rPr lang="en-US" altLang="ko-KR" dirty="0">
                <a:solidFill>
                  <a:schemeClr val="bg1">
                    <a:lumMod val="65000"/>
                  </a:schemeClr>
                </a:solidFill>
              </a:rPr>
              <a:t>Introduction</a:t>
            </a:r>
          </a:p>
          <a:p>
            <a:pPr lvl="2"/>
            <a:r>
              <a:rPr lang="en-US" altLang="ko-KR" dirty="0">
                <a:solidFill>
                  <a:schemeClr val="bg1">
                    <a:lumMod val="65000"/>
                  </a:schemeClr>
                </a:solidFill>
              </a:rPr>
              <a:t>Contribution</a:t>
            </a:r>
          </a:p>
          <a:p>
            <a:r>
              <a:rPr lang="en-US" altLang="ko-KR" dirty="0"/>
              <a:t>Method</a:t>
            </a:r>
          </a:p>
          <a:p>
            <a:r>
              <a:rPr lang="en-US" altLang="ko-KR" dirty="0">
                <a:solidFill>
                  <a:schemeClr val="bg1">
                    <a:lumMod val="65000"/>
                  </a:schemeClr>
                </a:solidFill>
              </a:rPr>
              <a:t>Result</a:t>
            </a:r>
          </a:p>
          <a:p>
            <a:r>
              <a:rPr lang="en-US" altLang="ko-KR" dirty="0">
                <a:solidFill>
                  <a:schemeClr val="bg1">
                    <a:lumMod val="65000"/>
                  </a:schemeClr>
                </a:solidFill>
              </a:rPr>
              <a:t>Discussion</a:t>
            </a:r>
          </a:p>
          <a:p>
            <a:r>
              <a:rPr lang="en-US" altLang="ko-KR" dirty="0">
                <a:solidFill>
                  <a:schemeClr val="bg1">
                    <a:lumMod val="65000"/>
                  </a:schemeClr>
                </a:solidFill>
              </a:rPr>
              <a:t>Conclusion</a:t>
            </a:r>
          </a:p>
        </p:txBody>
      </p:sp>
      <p:sp>
        <p:nvSpPr>
          <p:cNvPr id="14" name="L 도형 13">
            <a:extLst>
              <a:ext uri="{FF2B5EF4-FFF2-40B4-BE49-F238E27FC236}">
                <a16:creationId xmlns:a16="http://schemas.microsoft.com/office/drawing/2014/main" id="{3970690F-25DA-4F7D-AA0C-A22FEE4E4A88}"/>
              </a:ext>
            </a:extLst>
          </p:cNvPr>
          <p:cNvSpPr/>
          <p:nvPr/>
        </p:nvSpPr>
        <p:spPr>
          <a:xfrm rot="10800000" flipH="1">
            <a:off x="356453" y="271501"/>
            <a:ext cx="1161143" cy="1306284"/>
          </a:xfrm>
          <a:prstGeom prst="corner">
            <a:avLst>
              <a:gd name="adj1" fmla="val 29632"/>
              <a:gd name="adj2" fmla="val 34766"/>
            </a:avLst>
          </a:prstGeom>
          <a:solidFill>
            <a:srgbClr val="0D2233"/>
          </a:solidFill>
          <a:ln>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Tree>
    <p:extLst>
      <p:ext uri="{BB962C8B-B14F-4D97-AF65-F5344CB8AC3E}">
        <p14:creationId xmlns:p14="http://schemas.microsoft.com/office/powerpoint/2010/main" val="317698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182FC4-7E5A-4E75-94D5-F862C3A4F470}"/>
              </a:ext>
            </a:extLst>
          </p:cNvPr>
          <p:cNvSpPr>
            <a:spLocks noGrp="1"/>
          </p:cNvSpPr>
          <p:nvPr>
            <p:ph type="title"/>
          </p:nvPr>
        </p:nvSpPr>
        <p:spPr/>
        <p:txBody>
          <a:bodyPr/>
          <a:lstStyle/>
          <a:p>
            <a:r>
              <a:rPr lang="en-US" altLang="ko-KR" dirty="0">
                <a:latin typeface="+mj-lt"/>
              </a:rPr>
              <a:t>Method Overview</a:t>
            </a:r>
            <a:endParaRPr lang="ko-KR" altLang="en-US" dirty="0">
              <a:latin typeface="+mj-lt"/>
            </a:endParaRPr>
          </a:p>
        </p:txBody>
      </p:sp>
      <p:sp>
        <p:nvSpPr>
          <p:cNvPr id="22" name="TextBox 21">
            <a:extLst>
              <a:ext uri="{FF2B5EF4-FFF2-40B4-BE49-F238E27FC236}">
                <a16:creationId xmlns:a16="http://schemas.microsoft.com/office/drawing/2014/main" id="{A3D00C22-F4B7-43B5-8D6C-B49AD9B9BE08}"/>
              </a:ext>
            </a:extLst>
          </p:cNvPr>
          <p:cNvSpPr txBox="1"/>
          <p:nvPr/>
        </p:nvSpPr>
        <p:spPr>
          <a:xfrm>
            <a:off x="5334431" y="1538645"/>
            <a:ext cx="1515478" cy="282641"/>
          </a:xfrm>
          <a:prstGeom prst="rect">
            <a:avLst/>
          </a:prstGeom>
          <a:noFill/>
        </p:spPr>
        <p:txBody>
          <a:bodyPr wrap="none" lIns="0" tIns="0" rIns="0" bIns="0" rtlCol="0">
            <a:spAutoFit/>
          </a:bodyPr>
          <a:lstStyle/>
          <a:p>
            <a:pPr algn="ctr" latinLnBrk="0">
              <a:lnSpc>
                <a:spcPct val="110000"/>
              </a:lnSpc>
            </a:pPr>
            <a:r>
              <a:rPr lang="en-US" altLang="ko-KR" b="1" spc="-100" dirty="0">
                <a:ln>
                  <a:solidFill>
                    <a:schemeClr val="accent1">
                      <a:alpha val="0"/>
                    </a:schemeClr>
                  </a:solidFill>
                </a:ln>
              </a:rPr>
              <a:t>Image Processing</a:t>
            </a:r>
            <a:endParaRPr lang="ko-KR" altLang="en-US" b="1" spc="-100" dirty="0">
              <a:ln>
                <a:solidFill>
                  <a:schemeClr val="accent1">
                    <a:alpha val="0"/>
                  </a:schemeClr>
                </a:solidFill>
              </a:ln>
            </a:endParaRPr>
          </a:p>
        </p:txBody>
      </p:sp>
      <p:sp>
        <p:nvSpPr>
          <p:cNvPr id="24" name="제목 1">
            <a:extLst>
              <a:ext uri="{FF2B5EF4-FFF2-40B4-BE49-F238E27FC236}">
                <a16:creationId xmlns:a16="http://schemas.microsoft.com/office/drawing/2014/main" id="{2092EA4C-0822-4ED2-8334-7789962EF04F}"/>
              </a:ext>
            </a:extLst>
          </p:cNvPr>
          <p:cNvSpPr txBox="1">
            <a:spLocks/>
          </p:cNvSpPr>
          <p:nvPr/>
        </p:nvSpPr>
        <p:spPr>
          <a:xfrm>
            <a:off x="1931710" y="3053582"/>
            <a:ext cx="1524812" cy="41557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buFont typeface="Wingdings" panose="05000000000000000000" pitchFamily="2" charset="2"/>
              <a:buChar char="l"/>
            </a:pPr>
            <a:r>
              <a:rPr lang="en-US" altLang="ko-KR" sz="1400" dirty="0"/>
              <a:t>SMC T1 data</a:t>
            </a:r>
          </a:p>
          <a:p>
            <a:pPr marL="285750" indent="-285750">
              <a:lnSpc>
                <a:spcPct val="100000"/>
              </a:lnSpc>
              <a:buFont typeface="Wingdings" panose="05000000000000000000" pitchFamily="2" charset="2"/>
              <a:buChar char="l"/>
            </a:pPr>
            <a:r>
              <a:rPr lang="en-US" altLang="ko-KR" sz="1400" dirty="0"/>
              <a:t>Demography</a:t>
            </a:r>
            <a:endParaRPr lang="ko-KR" altLang="en-US" sz="1400" dirty="0"/>
          </a:p>
        </p:txBody>
      </p:sp>
      <p:grpSp>
        <p:nvGrpSpPr>
          <p:cNvPr id="109" name="그룹 108">
            <a:extLst>
              <a:ext uri="{FF2B5EF4-FFF2-40B4-BE49-F238E27FC236}">
                <a16:creationId xmlns:a16="http://schemas.microsoft.com/office/drawing/2014/main" id="{F5D87883-7BE8-4D00-9DEB-6A7937A868DD}"/>
              </a:ext>
            </a:extLst>
          </p:cNvPr>
          <p:cNvGrpSpPr/>
          <p:nvPr/>
        </p:nvGrpSpPr>
        <p:grpSpPr>
          <a:xfrm>
            <a:off x="1682033" y="2057119"/>
            <a:ext cx="1562179" cy="1052566"/>
            <a:chOff x="11905" y="1682383"/>
            <a:chExt cx="1562179" cy="1052566"/>
          </a:xfrm>
        </p:grpSpPr>
        <p:sp>
          <p:nvSpPr>
            <p:cNvPr id="25" name="이등변 삼각형 24">
              <a:extLst>
                <a:ext uri="{FF2B5EF4-FFF2-40B4-BE49-F238E27FC236}">
                  <a16:creationId xmlns:a16="http://schemas.microsoft.com/office/drawing/2014/main" id="{6BB70A4A-7F65-4AA0-9A42-62C2028AD1F5}"/>
                </a:ext>
              </a:extLst>
            </p:cNvPr>
            <p:cNvSpPr/>
            <p:nvPr/>
          </p:nvSpPr>
          <p:spPr>
            <a:xfrm rot="16200000">
              <a:off x="565461" y="1619023"/>
              <a:ext cx="568872" cy="821751"/>
            </a:xfrm>
            <a:prstGeom prst="triangle">
              <a:avLst/>
            </a:prstGeom>
            <a:gradFill>
              <a:gsLst>
                <a:gs pos="0">
                  <a:schemeClr val="tx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래픽 25" descr="남자">
              <a:extLst>
                <a:ext uri="{FF2B5EF4-FFF2-40B4-BE49-F238E27FC236}">
                  <a16:creationId xmlns:a16="http://schemas.microsoft.com/office/drawing/2014/main" id="{8862AE47-DEF2-4546-935A-E1E6025D5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05" y="1934248"/>
              <a:ext cx="800701" cy="800701"/>
            </a:xfrm>
            <a:prstGeom prst="rect">
              <a:avLst/>
            </a:prstGeom>
          </p:spPr>
        </p:pic>
        <p:grpSp>
          <p:nvGrpSpPr>
            <p:cNvPr id="35" name="그룹 34">
              <a:extLst>
                <a:ext uri="{FF2B5EF4-FFF2-40B4-BE49-F238E27FC236}">
                  <a16:creationId xmlns:a16="http://schemas.microsoft.com/office/drawing/2014/main" id="{B2FFB4E5-9DA5-4E3B-8AC8-BE7CAA8415B7}"/>
                </a:ext>
              </a:extLst>
            </p:cNvPr>
            <p:cNvGrpSpPr/>
            <p:nvPr/>
          </p:nvGrpSpPr>
          <p:grpSpPr>
            <a:xfrm>
              <a:off x="1140282" y="1682383"/>
              <a:ext cx="433802" cy="708855"/>
              <a:chOff x="4934360" y="1581641"/>
              <a:chExt cx="990624" cy="1284047"/>
            </a:xfrm>
          </p:grpSpPr>
          <p:grpSp>
            <p:nvGrpSpPr>
              <p:cNvPr id="44" name="그룹 43">
                <a:extLst>
                  <a:ext uri="{FF2B5EF4-FFF2-40B4-BE49-F238E27FC236}">
                    <a16:creationId xmlns:a16="http://schemas.microsoft.com/office/drawing/2014/main" id="{0C834ED5-088A-4D65-A7C6-E28A871AB2FA}"/>
                  </a:ext>
                </a:extLst>
              </p:cNvPr>
              <p:cNvGrpSpPr/>
              <p:nvPr/>
            </p:nvGrpSpPr>
            <p:grpSpPr>
              <a:xfrm>
                <a:off x="4934412" y="1589705"/>
                <a:ext cx="990572" cy="1275983"/>
                <a:chOff x="5169459" y="2901115"/>
                <a:chExt cx="1325335" cy="2269394"/>
              </a:xfrm>
            </p:grpSpPr>
            <p:sp>
              <p:nvSpPr>
                <p:cNvPr id="52" name="모서리가 둥근 직사각형 75">
                  <a:extLst>
                    <a:ext uri="{FF2B5EF4-FFF2-40B4-BE49-F238E27FC236}">
                      <a16:creationId xmlns:a16="http://schemas.microsoft.com/office/drawing/2014/main" id="{1DC6E44B-F18A-4875-9131-7D99711C9A12}"/>
                    </a:ext>
                  </a:extLst>
                </p:cNvPr>
                <p:cNvSpPr/>
                <p:nvPr/>
              </p:nvSpPr>
              <p:spPr>
                <a:xfrm>
                  <a:off x="5169459" y="3845174"/>
                  <a:ext cx="1325335" cy="1325335"/>
                </a:xfrm>
                <a:prstGeom prst="roundRect">
                  <a:avLst/>
                </a:prstGeom>
                <a:solidFill>
                  <a:schemeClr val="bg1"/>
                </a:solidFill>
                <a:ln w="19050">
                  <a:solidFill>
                    <a:schemeClr val="accent6"/>
                  </a:solidFill>
                </a:ln>
                <a:effectLst>
                  <a:outerShdw blurRad="50800" dist="38100" dir="8100000" algn="t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defRPr/>
                  </a:pPr>
                  <a:endParaRPr kumimoji="1" lang="ko-KR" altLang="en-US" sz="1600" b="1" spc="-100" dirty="0">
                    <a:ln>
                      <a:solidFill>
                        <a:srgbClr val="4F81BD">
                          <a:alpha val="0"/>
                        </a:srgbClr>
                      </a:solidFill>
                    </a:ln>
                    <a:solidFill>
                      <a:prstClr val="white"/>
                    </a:solidFill>
                    <a:latin typeface="맑은 고딕"/>
                    <a:ea typeface="맑은 고딕" panose="020B0503020000020004" pitchFamily="50" charset="-127"/>
                  </a:endParaRPr>
                </a:p>
              </p:txBody>
            </p:sp>
            <p:sp>
              <p:nvSpPr>
                <p:cNvPr id="53" name="모서리가 둥근 직사각형 82">
                  <a:extLst>
                    <a:ext uri="{FF2B5EF4-FFF2-40B4-BE49-F238E27FC236}">
                      <a16:creationId xmlns:a16="http://schemas.microsoft.com/office/drawing/2014/main" id="{58123827-E9E4-4807-916C-2EC21241226D}"/>
                    </a:ext>
                  </a:extLst>
                </p:cNvPr>
                <p:cNvSpPr/>
                <p:nvPr/>
              </p:nvSpPr>
              <p:spPr>
                <a:xfrm>
                  <a:off x="5169459" y="2901115"/>
                  <a:ext cx="1325335" cy="1325335"/>
                </a:xfrm>
                <a:prstGeom prst="roundRect">
                  <a:avLst/>
                </a:prstGeom>
                <a:solidFill>
                  <a:schemeClr val="bg1"/>
                </a:solidFill>
                <a:ln w="19050">
                  <a:solidFill>
                    <a:schemeClr val="accent6"/>
                  </a:solidFill>
                </a:ln>
                <a:effectLst>
                  <a:outerShdw blurRad="50800" dist="38100" dir="8100000" algn="t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defRPr/>
                  </a:pPr>
                  <a:endParaRPr kumimoji="1" lang="ko-KR" altLang="en-US" sz="1600" b="1" spc="-100" dirty="0">
                    <a:ln>
                      <a:solidFill>
                        <a:srgbClr val="4F81BD">
                          <a:alpha val="0"/>
                        </a:srgbClr>
                      </a:solidFill>
                    </a:ln>
                    <a:solidFill>
                      <a:prstClr val="white"/>
                    </a:solidFill>
                    <a:latin typeface="맑은 고딕"/>
                    <a:ea typeface="맑은 고딕" panose="020B0503020000020004" pitchFamily="50" charset="-127"/>
                  </a:endParaRPr>
                </a:p>
              </p:txBody>
            </p:sp>
            <p:cxnSp>
              <p:nvCxnSpPr>
                <p:cNvPr id="54" name="직선 연결선 53">
                  <a:extLst>
                    <a:ext uri="{FF2B5EF4-FFF2-40B4-BE49-F238E27FC236}">
                      <a16:creationId xmlns:a16="http://schemas.microsoft.com/office/drawing/2014/main" id="{66033094-086E-4D73-A3FE-E39DC646B755}"/>
                    </a:ext>
                  </a:extLst>
                </p:cNvPr>
                <p:cNvCxnSpPr/>
                <p:nvPr/>
              </p:nvCxnSpPr>
              <p:spPr>
                <a:xfrm>
                  <a:off x="5696836" y="4155014"/>
                  <a:ext cx="0" cy="9633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45" name="모서리가 둥근 직사각형 75">
                <a:extLst>
                  <a:ext uri="{FF2B5EF4-FFF2-40B4-BE49-F238E27FC236}">
                    <a16:creationId xmlns:a16="http://schemas.microsoft.com/office/drawing/2014/main" id="{DC637C92-02A1-43C5-8BE3-B27EB18175E8}"/>
                  </a:ext>
                </a:extLst>
              </p:cNvPr>
              <p:cNvSpPr/>
              <p:nvPr/>
            </p:nvSpPr>
            <p:spPr>
              <a:xfrm>
                <a:off x="4934360" y="2112445"/>
                <a:ext cx="990571" cy="745179"/>
              </a:xfrm>
              <a:prstGeom prst="roundRect">
                <a:avLst/>
              </a:prstGeom>
              <a:solidFill>
                <a:schemeClr val="bg1"/>
              </a:solidFill>
              <a:ln w="19050">
                <a:solidFill>
                  <a:schemeClr val="tx1"/>
                </a:solidFill>
              </a:ln>
              <a:effectLst>
                <a:outerShdw blurRad="50800" dist="38100" dir="8100000" algn="t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defRPr/>
                </a:pPr>
                <a:endParaRPr kumimoji="1" lang="ko-KR" altLang="en-US" sz="1600" b="1" spc="-100" dirty="0">
                  <a:ln>
                    <a:solidFill>
                      <a:srgbClr val="4F81BD">
                        <a:alpha val="0"/>
                      </a:srgbClr>
                    </a:solidFill>
                  </a:ln>
                  <a:solidFill>
                    <a:prstClr val="white"/>
                  </a:solidFill>
                  <a:latin typeface="맑은 고딕"/>
                  <a:ea typeface="맑은 고딕" panose="020B0503020000020004" pitchFamily="50" charset="-127"/>
                </a:endParaRPr>
              </a:p>
            </p:txBody>
          </p:sp>
          <p:pic>
            <p:nvPicPr>
              <p:cNvPr id="46" name="그림 45">
                <a:extLst>
                  <a:ext uri="{FF2B5EF4-FFF2-40B4-BE49-F238E27FC236}">
                    <a16:creationId xmlns:a16="http://schemas.microsoft.com/office/drawing/2014/main" id="{5931DB43-6C3D-497C-A1BE-67C6EBE209A4}"/>
                  </a:ext>
                </a:extLst>
              </p:cNvPr>
              <p:cNvPicPr>
                <a:picLocks noChangeAspect="1"/>
              </p:cNvPicPr>
              <p:nvPr/>
            </p:nvPicPr>
            <p:blipFill rotWithShape="1">
              <a:blip r:embed="rId5"/>
              <a:srcRect l="28447" t="13812" r="8563" b="7717"/>
              <a:stretch/>
            </p:blipFill>
            <p:spPr>
              <a:xfrm>
                <a:off x="5026874" y="2191671"/>
                <a:ext cx="761364" cy="618801"/>
              </a:xfrm>
              <a:prstGeom prst="rect">
                <a:avLst/>
              </a:prstGeom>
              <a:solidFill>
                <a:schemeClr val="bg1"/>
              </a:solidFill>
              <a:ln w="19050">
                <a:noFill/>
              </a:ln>
              <a:effectLst/>
              <a:scene3d>
                <a:camera prst="isometricTopUp"/>
                <a:lightRig rig="threePt" dir="t"/>
              </a:scene3d>
            </p:spPr>
          </p:pic>
          <p:pic>
            <p:nvPicPr>
              <p:cNvPr id="47" name="그림 46">
                <a:extLst>
                  <a:ext uri="{FF2B5EF4-FFF2-40B4-BE49-F238E27FC236}">
                    <a16:creationId xmlns:a16="http://schemas.microsoft.com/office/drawing/2014/main" id="{254C13BE-DE62-4580-8A3C-4E4FED630F1F}"/>
                  </a:ext>
                </a:extLst>
              </p:cNvPr>
              <p:cNvPicPr>
                <a:picLocks noChangeAspect="1"/>
              </p:cNvPicPr>
              <p:nvPr/>
            </p:nvPicPr>
            <p:blipFill rotWithShape="1">
              <a:blip r:embed="rId5"/>
              <a:srcRect l="28447" t="13812" r="8563" b="7717"/>
              <a:stretch/>
            </p:blipFill>
            <p:spPr>
              <a:xfrm>
                <a:off x="5030056" y="2095129"/>
                <a:ext cx="761364" cy="618801"/>
              </a:xfrm>
              <a:prstGeom prst="rect">
                <a:avLst/>
              </a:prstGeom>
              <a:solidFill>
                <a:schemeClr val="bg1"/>
              </a:solidFill>
              <a:ln w="19050">
                <a:noFill/>
              </a:ln>
              <a:effectLst/>
              <a:scene3d>
                <a:camera prst="isometricTopUp"/>
                <a:lightRig rig="threePt" dir="t"/>
              </a:scene3d>
            </p:spPr>
          </p:pic>
          <p:pic>
            <p:nvPicPr>
              <p:cNvPr id="48" name="그림 47">
                <a:extLst>
                  <a:ext uri="{FF2B5EF4-FFF2-40B4-BE49-F238E27FC236}">
                    <a16:creationId xmlns:a16="http://schemas.microsoft.com/office/drawing/2014/main" id="{771D6E16-6119-414F-9DD4-EAA98D285743}"/>
                  </a:ext>
                </a:extLst>
              </p:cNvPr>
              <p:cNvPicPr>
                <a:picLocks noChangeAspect="1"/>
              </p:cNvPicPr>
              <p:nvPr/>
            </p:nvPicPr>
            <p:blipFill rotWithShape="1">
              <a:blip r:embed="rId5"/>
              <a:srcRect l="28447" t="13812" r="8563" b="7717"/>
              <a:stretch/>
            </p:blipFill>
            <p:spPr>
              <a:xfrm>
                <a:off x="5036467" y="1974034"/>
                <a:ext cx="761364" cy="618801"/>
              </a:xfrm>
              <a:prstGeom prst="rect">
                <a:avLst/>
              </a:prstGeom>
              <a:solidFill>
                <a:schemeClr val="bg1"/>
              </a:solidFill>
              <a:ln w="19050">
                <a:noFill/>
              </a:ln>
              <a:effectLst/>
              <a:scene3d>
                <a:camera prst="isometricTopUp"/>
                <a:lightRig rig="threePt" dir="t"/>
              </a:scene3d>
            </p:spPr>
          </p:pic>
          <p:pic>
            <p:nvPicPr>
              <p:cNvPr id="49" name="그림 48">
                <a:extLst>
                  <a:ext uri="{FF2B5EF4-FFF2-40B4-BE49-F238E27FC236}">
                    <a16:creationId xmlns:a16="http://schemas.microsoft.com/office/drawing/2014/main" id="{0A996C3E-ADF7-4577-8AB2-5E7EE2477737}"/>
                  </a:ext>
                </a:extLst>
              </p:cNvPr>
              <p:cNvPicPr>
                <a:picLocks noChangeAspect="1"/>
              </p:cNvPicPr>
              <p:nvPr/>
            </p:nvPicPr>
            <p:blipFill rotWithShape="1">
              <a:blip r:embed="rId5"/>
              <a:srcRect l="28447" t="13812" r="8563" b="7717"/>
              <a:stretch/>
            </p:blipFill>
            <p:spPr>
              <a:xfrm>
                <a:off x="5036467" y="1831542"/>
                <a:ext cx="761364" cy="618801"/>
              </a:xfrm>
              <a:prstGeom prst="rect">
                <a:avLst/>
              </a:prstGeom>
              <a:solidFill>
                <a:schemeClr val="bg1"/>
              </a:solidFill>
              <a:ln w="19050">
                <a:noFill/>
              </a:ln>
              <a:effectLst/>
              <a:scene3d>
                <a:camera prst="isometricTopUp"/>
                <a:lightRig rig="threePt" dir="t"/>
              </a:scene3d>
            </p:spPr>
          </p:pic>
          <p:sp>
            <p:nvSpPr>
              <p:cNvPr id="50" name="모서리가 둥근 직사각형 82">
                <a:extLst>
                  <a:ext uri="{FF2B5EF4-FFF2-40B4-BE49-F238E27FC236}">
                    <a16:creationId xmlns:a16="http://schemas.microsoft.com/office/drawing/2014/main" id="{ADF8E62D-FC1B-4B47-AF0F-1AB8AFC5084E}"/>
                  </a:ext>
                </a:extLst>
              </p:cNvPr>
              <p:cNvSpPr/>
              <p:nvPr/>
            </p:nvSpPr>
            <p:spPr>
              <a:xfrm>
                <a:off x="4934360" y="1581641"/>
                <a:ext cx="990571" cy="745179"/>
              </a:xfrm>
              <a:prstGeom prst="roundRect">
                <a:avLst/>
              </a:prstGeom>
              <a:solidFill>
                <a:schemeClr val="bg1"/>
              </a:solidFill>
              <a:ln w="19050">
                <a:solidFill>
                  <a:schemeClr val="tx1"/>
                </a:solidFill>
              </a:ln>
              <a:effectLst>
                <a:outerShdw blurRad="50800" dist="38100" dir="8100000" algn="t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defRPr/>
                </a:pPr>
                <a:endParaRPr kumimoji="1" lang="ko-KR" altLang="en-US" sz="1600" b="1" spc="-100" dirty="0">
                  <a:ln>
                    <a:solidFill>
                      <a:srgbClr val="4F81BD">
                        <a:alpha val="0"/>
                      </a:srgbClr>
                    </a:solidFill>
                  </a:ln>
                  <a:solidFill>
                    <a:prstClr val="white"/>
                  </a:solidFill>
                  <a:latin typeface="맑은 고딕"/>
                  <a:ea typeface="맑은 고딕" panose="020B0503020000020004" pitchFamily="50" charset="-127"/>
                </a:endParaRPr>
              </a:p>
            </p:txBody>
          </p:sp>
          <p:pic>
            <p:nvPicPr>
              <p:cNvPr id="51" name="그림 50">
                <a:extLst>
                  <a:ext uri="{FF2B5EF4-FFF2-40B4-BE49-F238E27FC236}">
                    <a16:creationId xmlns:a16="http://schemas.microsoft.com/office/drawing/2014/main" id="{82E0885D-C8A1-4CC4-B7FC-FD3D226B2BEC}"/>
                  </a:ext>
                </a:extLst>
              </p:cNvPr>
              <p:cNvPicPr>
                <a:picLocks noChangeAspect="1"/>
              </p:cNvPicPr>
              <p:nvPr/>
            </p:nvPicPr>
            <p:blipFill rotWithShape="1">
              <a:blip r:embed="rId5"/>
              <a:srcRect l="28447" t="13812" r="8563" b="7717"/>
              <a:stretch/>
            </p:blipFill>
            <p:spPr>
              <a:xfrm>
                <a:off x="5044916" y="1640831"/>
                <a:ext cx="761364" cy="618801"/>
              </a:xfrm>
              <a:prstGeom prst="rect">
                <a:avLst/>
              </a:prstGeom>
              <a:solidFill>
                <a:schemeClr val="bg1"/>
              </a:solidFill>
              <a:ln w="19050">
                <a:noFill/>
              </a:ln>
              <a:effectLst/>
              <a:scene3d>
                <a:camera prst="isometricTopUp"/>
                <a:lightRig rig="threePt" dir="t"/>
              </a:scene3d>
            </p:spPr>
          </p:pic>
        </p:grpSp>
      </p:grpSp>
      <p:grpSp>
        <p:nvGrpSpPr>
          <p:cNvPr id="85" name="그룹 84">
            <a:extLst>
              <a:ext uri="{FF2B5EF4-FFF2-40B4-BE49-F238E27FC236}">
                <a16:creationId xmlns:a16="http://schemas.microsoft.com/office/drawing/2014/main" id="{BD380FDB-9D70-4CBE-9092-B6832DABC7E4}"/>
              </a:ext>
            </a:extLst>
          </p:cNvPr>
          <p:cNvGrpSpPr/>
          <p:nvPr/>
        </p:nvGrpSpPr>
        <p:grpSpPr>
          <a:xfrm rot="5400000">
            <a:off x="5051999" y="2331006"/>
            <a:ext cx="909477" cy="184945"/>
            <a:chOff x="1188149" y="3761204"/>
            <a:chExt cx="1112838" cy="130152"/>
          </a:xfrm>
        </p:grpSpPr>
        <p:sp>
          <p:nvSpPr>
            <p:cNvPr id="88" name="직사각형 87">
              <a:extLst>
                <a:ext uri="{FF2B5EF4-FFF2-40B4-BE49-F238E27FC236}">
                  <a16:creationId xmlns:a16="http://schemas.microsoft.com/office/drawing/2014/main" id="{5FAC7162-9052-483F-ADD3-B75477DB5E1D}"/>
                </a:ext>
              </a:extLst>
            </p:cNvPr>
            <p:cNvSpPr/>
            <p:nvPr/>
          </p:nvSpPr>
          <p:spPr>
            <a:xfrm>
              <a:off x="1188149"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직사각형 88">
              <a:extLst>
                <a:ext uri="{FF2B5EF4-FFF2-40B4-BE49-F238E27FC236}">
                  <a16:creationId xmlns:a16="http://schemas.microsoft.com/office/drawing/2014/main" id="{84B77F75-8E90-4EEC-8BFD-E3BCC70840BE}"/>
                </a:ext>
              </a:extLst>
            </p:cNvPr>
            <p:cNvSpPr/>
            <p:nvPr/>
          </p:nvSpPr>
          <p:spPr>
            <a:xfrm>
              <a:off x="1310036"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E454C4FE-DCBB-462D-8178-961E0E814F47}"/>
                    </a:ext>
                  </a:extLst>
                </p:cNvPr>
                <p:cNvSpPr/>
                <p:nvPr/>
              </p:nvSpPr>
              <p:spPr>
                <a:xfrm>
                  <a:off x="1436973" y="3761756"/>
                  <a:ext cx="612288"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ko-KR" altLang="en-US" sz="1200" i="1">
                            <a:solidFill>
                              <a:schemeClr val="tx1"/>
                            </a:solidFill>
                            <a:latin typeface="Cambria Math" panose="02040503050406030204" pitchFamily="18" charset="0"/>
                          </a:rPr>
                          <m:t>⋯</m:t>
                        </m:r>
                      </m:oMath>
                    </m:oMathPara>
                  </a14:m>
                  <a:endParaRPr lang="ko-KR" altLang="en-US" sz="1200" dirty="0">
                    <a:solidFill>
                      <a:schemeClr val="tx1"/>
                    </a:solidFill>
                  </a:endParaRPr>
                </a:p>
              </p:txBody>
            </p:sp>
          </mc:Choice>
          <mc:Fallback xmlns="">
            <p:sp>
              <p:nvSpPr>
                <p:cNvPr id="90" name="직사각형 89">
                  <a:extLst>
                    <a:ext uri="{FF2B5EF4-FFF2-40B4-BE49-F238E27FC236}">
                      <a16:creationId xmlns:a16="http://schemas.microsoft.com/office/drawing/2014/main" id="{E454C4FE-DCBB-462D-8178-961E0E814F47}"/>
                    </a:ext>
                  </a:extLst>
                </p:cNvPr>
                <p:cNvSpPr>
                  <a:spLocks noRot="1" noChangeAspect="1" noMove="1" noResize="1" noEditPoints="1" noAdjustHandles="1" noChangeArrowheads="1" noChangeShapeType="1" noTextEdit="1"/>
                </p:cNvSpPr>
                <p:nvPr/>
              </p:nvSpPr>
              <p:spPr>
                <a:xfrm>
                  <a:off x="1436973" y="3761756"/>
                  <a:ext cx="612288" cy="129600"/>
                </a:xfrm>
                <a:prstGeom prst="rect">
                  <a:avLst/>
                </a:prstGeom>
                <a:blipFill>
                  <a:blip r:embed="rId6"/>
                  <a:stretch>
                    <a:fillRect/>
                  </a:stretch>
                </a:blipFill>
                <a:ln w="38100">
                  <a:solidFill>
                    <a:srgbClr val="C00000"/>
                  </a:solidFill>
                </a:ln>
              </p:spPr>
              <p:txBody>
                <a:bodyPr/>
                <a:lstStyle/>
                <a:p>
                  <a:r>
                    <a:rPr lang="ko-KR" altLang="en-US">
                      <a:noFill/>
                    </a:rPr>
                    <a:t> </a:t>
                  </a:r>
                </a:p>
              </p:txBody>
            </p:sp>
          </mc:Fallback>
        </mc:AlternateContent>
        <p:sp>
          <p:nvSpPr>
            <p:cNvPr id="91" name="직사각형 90">
              <a:extLst>
                <a:ext uri="{FF2B5EF4-FFF2-40B4-BE49-F238E27FC236}">
                  <a16:creationId xmlns:a16="http://schemas.microsoft.com/office/drawing/2014/main" id="{7FA20ADF-E69D-435C-8224-0061840AC3E5}"/>
                </a:ext>
              </a:extLst>
            </p:cNvPr>
            <p:cNvSpPr/>
            <p:nvPr/>
          </p:nvSpPr>
          <p:spPr>
            <a:xfrm>
              <a:off x="2050337"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id="{E6345C3C-2C56-445B-B494-9D5270C0D348}"/>
                </a:ext>
              </a:extLst>
            </p:cNvPr>
            <p:cNvSpPr/>
            <p:nvPr/>
          </p:nvSpPr>
          <p:spPr>
            <a:xfrm>
              <a:off x="2172224"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4" name="TextBox 143">
            <a:extLst>
              <a:ext uri="{FF2B5EF4-FFF2-40B4-BE49-F238E27FC236}">
                <a16:creationId xmlns:a16="http://schemas.microsoft.com/office/drawing/2014/main" id="{0A3E262C-91BD-47EC-BC8F-45332724C418}"/>
              </a:ext>
            </a:extLst>
          </p:cNvPr>
          <p:cNvSpPr txBox="1"/>
          <p:nvPr/>
        </p:nvSpPr>
        <p:spPr>
          <a:xfrm>
            <a:off x="4924939" y="2879348"/>
            <a:ext cx="1087641" cy="391517"/>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Individual Stats Information</a:t>
            </a:r>
          </a:p>
        </p:txBody>
      </p:sp>
      <p:grpSp>
        <p:nvGrpSpPr>
          <p:cNvPr id="218" name="그룹 217">
            <a:extLst>
              <a:ext uri="{FF2B5EF4-FFF2-40B4-BE49-F238E27FC236}">
                <a16:creationId xmlns:a16="http://schemas.microsoft.com/office/drawing/2014/main" id="{289BD93A-A045-47D5-8906-BB8C70D7501E}"/>
              </a:ext>
            </a:extLst>
          </p:cNvPr>
          <p:cNvGrpSpPr/>
          <p:nvPr/>
        </p:nvGrpSpPr>
        <p:grpSpPr>
          <a:xfrm>
            <a:off x="9008265" y="1946545"/>
            <a:ext cx="1357142" cy="1320817"/>
            <a:chOff x="7881634" y="1992159"/>
            <a:chExt cx="1357142" cy="1320817"/>
          </a:xfrm>
        </p:grpSpPr>
        <p:pic>
          <p:nvPicPr>
            <p:cNvPr id="7" name="그림 6" descr="나이프이(가) 표시된 사진&#10;&#10;자동 생성된 설명">
              <a:extLst>
                <a:ext uri="{FF2B5EF4-FFF2-40B4-BE49-F238E27FC236}">
                  <a16:creationId xmlns:a16="http://schemas.microsoft.com/office/drawing/2014/main" id="{23E46F27-553D-47A7-B05A-F33166E2D601}"/>
                </a:ext>
              </a:extLst>
            </p:cNvPr>
            <p:cNvPicPr>
              <a:picLocks noChangeAspect="1"/>
            </p:cNvPicPr>
            <p:nvPr/>
          </p:nvPicPr>
          <p:blipFill rotWithShape="1">
            <a:blip r:embed="rId7">
              <a:extLst>
                <a:ext uri="{28A0092B-C50C-407E-A947-70E740481C1C}">
                  <a14:useLocalDpi xmlns:a14="http://schemas.microsoft.com/office/drawing/2010/main" val="0"/>
                </a:ext>
              </a:extLst>
            </a:blip>
            <a:srcRect l="51865" t="11128" r="31989" b="74286"/>
            <a:stretch/>
          </p:blipFill>
          <p:spPr>
            <a:xfrm>
              <a:off x="7881634" y="1992159"/>
              <a:ext cx="1224643" cy="1000332"/>
            </a:xfrm>
            <a:prstGeom prst="rect">
              <a:avLst/>
            </a:prstGeom>
          </p:spPr>
        </p:pic>
        <p:sp>
          <p:nvSpPr>
            <p:cNvPr id="145" name="TextBox 144">
              <a:extLst>
                <a:ext uri="{FF2B5EF4-FFF2-40B4-BE49-F238E27FC236}">
                  <a16:creationId xmlns:a16="http://schemas.microsoft.com/office/drawing/2014/main" id="{95BFFFE5-FB08-4758-ABAA-17EBB9107D77}"/>
                </a:ext>
              </a:extLst>
            </p:cNvPr>
            <p:cNvSpPr txBox="1"/>
            <p:nvPr/>
          </p:nvSpPr>
          <p:spPr>
            <a:xfrm>
              <a:off x="7959453" y="2922420"/>
              <a:ext cx="1279323" cy="390556"/>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Registered Subcortical Shape</a:t>
              </a:r>
            </a:p>
          </p:txBody>
        </p:sp>
      </p:grpSp>
      <p:sp>
        <p:nvSpPr>
          <p:cNvPr id="146" name="화살표: 오른쪽 145">
            <a:extLst>
              <a:ext uri="{FF2B5EF4-FFF2-40B4-BE49-F238E27FC236}">
                <a16:creationId xmlns:a16="http://schemas.microsoft.com/office/drawing/2014/main" id="{89FA86DF-FD2C-4F75-BE13-0C331ECE00A1}"/>
              </a:ext>
            </a:extLst>
          </p:cNvPr>
          <p:cNvSpPr/>
          <p:nvPr/>
        </p:nvSpPr>
        <p:spPr>
          <a:xfrm>
            <a:off x="3470681" y="1968740"/>
            <a:ext cx="1800864" cy="919045"/>
          </a:xfrm>
          <a:prstGeom prst="rightArrow">
            <a:avLst>
              <a:gd name="adj1" fmla="val 71284"/>
              <a:gd name="adj2" fmla="val 44028"/>
            </a:avLst>
          </a:prstGeom>
          <a:solidFill>
            <a:schemeClr val="tx1">
              <a:lumMod val="50000"/>
              <a:lumOff val="5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eaLnBrk="0" fontAlgn="base" latinLnBrk="0" hangingPunct="0">
              <a:lnSpc>
                <a:spcPct val="110000"/>
              </a:lnSpc>
              <a:spcBef>
                <a:spcPct val="0"/>
              </a:spcBef>
              <a:spcAft>
                <a:spcPct val="0"/>
              </a:spcAft>
              <a:defRPr/>
            </a:pPr>
            <a:r>
              <a:rPr kumimoji="1" lang="en-US" altLang="ko-KR" sz="1600" spc="-100" dirty="0">
                <a:ln>
                  <a:solidFill>
                    <a:srgbClr val="4F81BD">
                      <a:alpha val="0"/>
                    </a:srgbClr>
                  </a:solidFill>
                </a:ln>
                <a:solidFill>
                  <a:schemeClr val="bg1"/>
                </a:solidFill>
                <a:ea typeface="나눔고딕" panose="020D0604000000000000" pitchFamily="50" charset="-127"/>
              </a:rPr>
              <a:t>Freesurfer Pipeline</a:t>
            </a:r>
            <a:endParaRPr kumimoji="1" lang="ko-KR" altLang="en-US" sz="1600" spc="-100" dirty="0">
              <a:ln>
                <a:solidFill>
                  <a:srgbClr val="4F81BD">
                    <a:alpha val="0"/>
                  </a:srgbClr>
                </a:solidFill>
              </a:ln>
              <a:solidFill>
                <a:schemeClr val="bg1"/>
              </a:solidFill>
              <a:ea typeface="나눔고딕" panose="020D0604000000000000" pitchFamily="50" charset="-127"/>
            </a:endParaRPr>
          </a:p>
        </p:txBody>
      </p:sp>
      <p:cxnSp>
        <p:nvCxnSpPr>
          <p:cNvPr id="155" name="연결선: 꺾임 154">
            <a:extLst>
              <a:ext uri="{FF2B5EF4-FFF2-40B4-BE49-F238E27FC236}">
                <a16:creationId xmlns:a16="http://schemas.microsoft.com/office/drawing/2014/main" id="{985F8FBA-CD52-4E19-8B3E-3F30CF44D70A}"/>
              </a:ext>
            </a:extLst>
          </p:cNvPr>
          <p:cNvCxnSpPr>
            <a:cxnSpLocks/>
          </p:cNvCxnSpPr>
          <p:nvPr/>
        </p:nvCxnSpPr>
        <p:spPr>
          <a:xfrm rot="16200000" flipH="1">
            <a:off x="1883322" y="3562242"/>
            <a:ext cx="1816204" cy="1408560"/>
          </a:xfrm>
          <a:prstGeom prst="bentConnector3">
            <a:avLst>
              <a:gd name="adj1" fmla="val 1003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연결선: 꺾임 173">
            <a:extLst>
              <a:ext uri="{FF2B5EF4-FFF2-40B4-BE49-F238E27FC236}">
                <a16:creationId xmlns:a16="http://schemas.microsoft.com/office/drawing/2014/main" id="{151EB16E-2DF3-44DF-8F3B-380E0DFCB65B}"/>
              </a:ext>
            </a:extLst>
          </p:cNvPr>
          <p:cNvCxnSpPr>
            <a:cxnSpLocks/>
          </p:cNvCxnSpPr>
          <p:nvPr/>
        </p:nvCxnSpPr>
        <p:spPr>
          <a:xfrm rot="5400000">
            <a:off x="5957944" y="788626"/>
            <a:ext cx="1065263" cy="6024661"/>
          </a:xfrm>
          <a:prstGeom prst="bentConnector4">
            <a:avLst>
              <a:gd name="adj1" fmla="val 38325"/>
              <a:gd name="adj2" fmla="val 1080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5" name="그룹 224">
            <a:extLst>
              <a:ext uri="{FF2B5EF4-FFF2-40B4-BE49-F238E27FC236}">
                <a16:creationId xmlns:a16="http://schemas.microsoft.com/office/drawing/2014/main" id="{DAFCDC6B-F443-45D7-AF13-3D288AFB6E54}"/>
              </a:ext>
            </a:extLst>
          </p:cNvPr>
          <p:cNvGrpSpPr/>
          <p:nvPr/>
        </p:nvGrpSpPr>
        <p:grpSpPr>
          <a:xfrm>
            <a:off x="8893963" y="4258543"/>
            <a:ext cx="1302102" cy="1685166"/>
            <a:chOff x="6559416" y="4529055"/>
            <a:chExt cx="1302102" cy="1685166"/>
          </a:xfrm>
        </p:grpSpPr>
        <p:pic>
          <p:nvPicPr>
            <p:cNvPr id="150" name="그림 149">
              <a:extLst>
                <a:ext uri="{FF2B5EF4-FFF2-40B4-BE49-F238E27FC236}">
                  <a16:creationId xmlns:a16="http://schemas.microsoft.com/office/drawing/2014/main" id="{5CE05D6C-8EE6-4D20-B916-E3D6024ACD81}"/>
                </a:ext>
              </a:extLst>
            </p:cNvPr>
            <p:cNvPicPr>
              <a:picLocks noChangeAspect="1"/>
            </p:cNvPicPr>
            <p:nvPr/>
          </p:nvPicPr>
          <p:blipFill rotWithShape="1">
            <a:blip r:embed="rId8">
              <a:extLst>
                <a:ext uri="{28A0092B-C50C-407E-A947-70E740481C1C}">
                  <a14:useLocalDpi xmlns:a14="http://schemas.microsoft.com/office/drawing/2010/main" val="0"/>
                </a:ext>
              </a:extLst>
            </a:blip>
            <a:srcRect l="55154" t="9551" r="34166" b="70255"/>
            <a:stretch/>
          </p:blipFill>
          <p:spPr>
            <a:xfrm>
              <a:off x="6559416" y="4529055"/>
              <a:ext cx="1302102" cy="1233580"/>
            </a:xfrm>
            <a:prstGeom prst="rect">
              <a:avLst/>
            </a:prstGeom>
          </p:spPr>
        </p:pic>
        <p:sp>
          <p:nvSpPr>
            <p:cNvPr id="190" name="TextBox 189">
              <a:extLst>
                <a:ext uri="{FF2B5EF4-FFF2-40B4-BE49-F238E27FC236}">
                  <a16:creationId xmlns:a16="http://schemas.microsoft.com/office/drawing/2014/main" id="{7D39CB70-322A-4488-8DA1-F8F680030EFE}"/>
                </a:ext>
              </a:extLst>
            </p:cNvPr>
            <p:cNvSpPr txBox="1"/>
            <p:nvPr/>
          </p:nvSpPr>
          <p:spPr>
            <a:xfrm>
              <a:off x="6654051" y="5620532"/>
              <a:ext cx="1087641" cy="593689"/>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Significant </a:t>
              </a:r>
            </a:p>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Sub-Network Visualization</a:t>
              </a:r>
            </a:p>
          </p:txBody>
        </p:sp>
      </p:grpSp>
      <p:cxnSp>
        <p:nvCxnSpPr>
          <p:cNvPr id="182" name="직선 화살표 연결선 181">
            <a:extLst>
              <a:ext uri="{FF2B5EF4-FFF2-40B4-BE49-F238E27FC236}">
                <a16:creationId xmlns:a16="http://schemas.microsoft.com/office/drawing/2014/main" id="{26E5909F-B3FA-4DB1-B40D-C7A47F0FBB73}"/>
              </a:ext>
            </a:extLst>
          </p:cNvPr>
          <p:cNvCxnSpPr>
            <a:cxnSpLocks/>
          </p:cNvCxnSpPr>
          <p:nvPr/>
        </p:nvCxnSpPr>
        <p:spPr>
          <a:xfrm>
            <a:off x="8384810" y="4801558"/>
            <a:ext cx="4671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556D2338-F91E-4230-8181-487166F4A495}"/>
              </a:ext>
            </a:extLst>
          </p:cNvPr>
          <p:cNvSpPr txBox="1"/>
          <p:nvPr/>
        </p:nvSpPr>
        <p:spPr>
          <a:xfrm>
            <a:off x="5063351" y="5456926"/>
            <a:ext cx="2059200" cy="280800"/>
          </a:xfrm>
          <a:prstGeom prst="rect">
            <a:avLst/>
          </a:prstGeom>
          <a:noFill/>
        </p:spPr>
        <p:txBody>
          <a:bodyPr wrap="square" lIns="0" tIns="0" rIns="0" bIns="0" rtlCol="0">
            <a:spAutoFit/>
          </a:bodyPr>
          <a:lstStyle/>
          <a:p>
            <a:pPr algn="ctr" fontAlgn="base" latinLnBrk="0">
              <a:lnSpc>
                <a:spcPct val="110000"/>
              </a:lnSpc>
              <a:spcBef>
                <a:spcPct val="0"/>
              </a:spcBef>
              <a:spcAft>
                <a:spcPct val="0"/>
              </a:spcAft>
              <a:defRPr/>
            </a:pPr>
            <a:r>
              <a:rPr lang="en-US" altLang="ko-KR" b="1" spc="-100" dirty="0">
                <a:ln>
                  <a:solidFill>
                    <a:schemeClr val="accent1">
                      <a:alpha val="0"/>
                    </a:schemeClr>
                  </a:solidFill>
                </a:ln>
              </a:rPr>
              <a:t>Statistical Analysis</a:t>
            </a:r>
          </a:p>
        </p:txBody>
      </p:sp>
      <p:sp>
        <p:nvSpPr>
          <p:cNvPr id="192" name="TextBox 191">
            <a:extLst>
              <a:ext uri="{FF2B5EF4-FFF2-40B4-BE49-F238E27FC236}">
                <a16:creationId xmlns:a16="http://schemas.microsoft.com/office/drawing/2014/main" id="{3FDB3D77-3D93-43C0-ADD1-4D899F760648}"/>
              </a:ext>
            </a:extLst>
          </p:cNvPr>
          <p:cNvSpPr txBox="1"/>
          <p:nvPr/>
        </p:nvSpPr>
        <p:spPr>
          <a:xfrm>
            <a:off x="1142211" y="2205468"/>
            <a:ext cx="1087641" cy="376834"/>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2400" b="1" spc="-100" dirty="0">
                <a:ln>
                  <a:solidFill>
                    <a:srgbClr val="4F81BD">
                      <a:alpha val="0"/>
                    </a:srgbClr>
                  </a:solidFill>
                </a:ln>
                <a:solidFill>
                  <a:prstClr val="black"/>
                </a:solidFill>
                <a:ea typeface="나눔고딕" panose="020D0604000000000000" pitchFamily="50" charset="-127"/>
              </a:rPr>
              <a:t>(A)</a:t>
            </a:r>
          </a:p>
        </p:txBody>
      </p:sp>
      <p:sp>
        <p:nvSpPr>
          <p:cNvPr id="193" name="TextBox 192">
            <a:extLst>
              <a:ext uri="{FF2B5EF4-FFF2-40B4-BE49-F238E27FC236}">
                <a16:creationId xmlns:a16="http://schemas.microsoft.com/office/drawing/2014/main" id="{A4BD99A1-E65E-47FE-8B68-2090C4C844F0}"/>
              </a:ext>
            </a:extLst>
          </p:cNvPr>
          <p:cNvSpPr txBox="1"/>
          <p:nvPr/>
        </p:nvSpPr>
        <p:spPr>
          <a:xfrm>
            <a:off x="1142211" y="4424724"/>
            <a:ext cx="1087641" cy="376834"/>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2400" b="1" spc="-100" dirty="0">
                <a:ln>
                  <a:solidFill>
                    <a:srgbClr val="4F81BD">
                      <a:alpha val="0"/>
                    </a:srgbClr>
                  </a:solidFill>
                </a:ln>
                <a:solidFill>
                  <a:prstClr val="black"/>
                </a:solidFill>
                <a:ea typeface="나눔고딕" panose="020D0604000000000000" pitchFamily="50" charset="-127"/>
              </a:rPr>
              <a:t>(B)</a:t>
            </a:r>
          </a:p>
        </p:txBody>
      </p:sp>
      <p:pic>
        <p:nvPicPr>
          <p:cNvPr id="217" name="그림 216" descr="작은, 어두운, 연, 테이블이(가) 표시된 사진&#10;&#10;자동 생성된 설명">
            <a:extLst>
              <a:ext uri="{FF2B5EF4-FFF2-40B4-BE49-F238E27FC236}">
                <a16:creationId xmlns:a16="http://schemas.microsoft.com/office/drawing/2014/main" id="{A3087697-153E-4E62-8C7B-6DC747EE8B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7440" y="1955658"/>
            <a:ext cx="1087642" cy="936730"/>
          </a:xfrm>
          <a:prstGeom prst="rect">
            <a:avLst/>
          </a:prstGeom>
        </p:spPr>
      </p:pic>
      <p:sp>
        <p:nvSpPr>
          <p:cNvPr id="224" name="TextBox 223">
            <a:extLst>
              <a:ext uri="{FF2B5EF4-FFF2-40B4-BE49-F238E27FC236}">
                <a16:creationId xmlns:a16="http://schemas.microsoft.com/office/drawing/2014/main" id="{EE08A890-6261-4FFC-BBCE-84B6699791E1}"/>
              </a:ext>
            </a:extLst>
          </p:cNvPr>
          <p:cNvSpPr txBox="1"/>
          <p:nvPr/>
        </p:nvSpPr>
        <p:spPr>
          <a:xfrm>
            <a:off x="5801836" y="2887885"/>
            <a:ext cx="1087641" cy="391517"/>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Subcortical Surfaces</a:t>
            </a:r>
          </a:p>
        </p:txBody>
      </p:sp>
      <p:grpSp>
        <p:nvGrpSpPr>
          <p:cNvPr id="219" name="그룹 218">
            <a:extLst>
              <a:ext uri="{FF2B5EF4-FFF2-40B4-BE49-F238E27FC236}">
                <a16:creationId xmlns:a16="http://schemas.microsoft.com/office/drawing/2014/main" id="{AA74FC24-7B5B-4837-97DF-3FFBF7132DAC}"/>
              </a:ext>
            </a:extLst>
          </p:cNvPr>
          <p:cNvGrpSpPr/>
          <p:nvPr/>
        </p:nvGrpSpPr>
        <p:grpSpPr>
          <a:xfrm>
            <a:off x="6564237" y="2725987"/>
            <a:ext cx="1492157" cy="727045"/>
            <a:chOff x="7514525" y="2856244"/>
            <a:chExt cx="1492157" cy="727045"/>
          </a:xfrm>
        </p:grpSpPr>
        <p:pic>
          <p:nvPicPr>
            <p:cNvPr id="1032" name="Picture 8">
              <a:extLst>
                <a:ext uri="{FF2B5EF4-FFF2-40B4-BE49-F238E27FC236}">
                  <a16:creationId xmlns:a16="http://schemas.microsoft.com/office/drawing/2014/main" id="{7EEA3B1D-8F1D-4810-83CD-4C13F98D973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63563" b="98381" l="27088" r="51693">
                          <a14:foregroundMark x1="35212" y1="71445" x2="39503" y2="64372"/>
                          <a14:foregroundMark x1="31151" y1="78138" x2="34389" y2="72801"/>
                          <a14:foregroundMark x1="39503" y1="64372" x2="45824" y2="80972"/>
                          <a14:foregroundMark x1="45824" y1="80972" x2="40181" y2="99595"/>
                          <a14:foregroundMark x1="40181" y1="99595" x2="27765" y2="98381"/>
                          <a14:foregroundMark x1="27765" y1="98381" x2="31151" y2="78543"/>
                          <a14:foregroundMark x1="31151" y1="78543" x2="32957" y2="76923"/>
                          <a14:foregroundMark x1="39503" y1="72470" x2="38149" y2="93522"/>
                          <a14:foregroundMark x1="38149" y1="93522" x2="43792" y2="75709"/>
                          <a14:foregroundMark x1="43792" y1="75709" x2="43341" y2="67611"/>
                          <a14:foregroundMark x1="40181" y1="65182" x2="42664" y2="83401"/>
                          <a14:backgroundMark x1="33860" y1="70850" x2="33634" y2="72470"/>
                        </a14:backgroundRemoval>
                      </a14:imgEffect>
                    </a14:imgLayer>
                  </a14:imgProps>
                </a:ext>
                <a:ext uri="{28A0092B-C50C-407E-A947-70E740481C1C}">
                  <a14:useLocalDpi xmlns:a14="http://schemas.microsoft.com/office/drawing/2010/main" val="0"/>
                </a:ext>
              </a:extLst>
            </a:blip>
            <a:srcRect l="24143" t="59935" r="51595"/>
            <a:stretch/>
          </p:blipFill>
          <p:spPr bwMode="auto">
            <a:xfrm>
              <a:off x="7514525" y="2856244"/>
              <a:ext cx="789645" cy="727045"/>
            </a:xfrm>
            <a:prstGeom prst="rect">
              <a:avLst/>
            </a:prstGeom>
            <a:noFill/>
            <a:extLst>
              <a:ext uri="{909E8E84-426E-40DD-AFC4-6F175D3DCCD1}">
                <a14:hiddenFill xmlns:a14="http://schemas.microsoft.com/office/drawing/2010/main">
                  <a:solidFill>
                    <a:srgbClr val="FFFFFF"/>
                  </a:solidFill>
                </a14:hiddenFill>
              </a:ext>
            </a:extLst>
          </p:spPr>
        </p:pic>
        <p:sp>
          <p:nvSpPr>
            <p:cNvPr id="226" name="TextBox 225">
              <a:extLst>
                <a:ext uri="{FF2B5EF4-FFF2-40B4-BE49-F238E27FC236}">
                  <a16:creationId xmlns:a16="http://schemas.microsoft.com/office/drawing/2014/main" id="{D9B43576-9B7F-4B81-9050-A9423FD543F5}"/>
                </a:ext>
              </a:extLst>
            </p:cNvPr>
            <p:cNvSpPr txBox="1"/>
            <p:nvPr/>
          </p:nvSpPr>
          <p:spPr>
            <a:xfrm>
              <a:off x="7919041" y="3114931"/>
              <a:ext cx="1087641" cy="391517"/>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Subcortical Template</a:t>
              </a:r>
            </a:p>
          </p:txBody>
        </p:sp>
      </p:grpSp>
      <p:sp>
        <p:nvSpPr>
          <p:cNvPr id="223" name="화살표: 오른쪽 222">
            <a:extLst>
              <a:ext uri="{FF2B5EF4-FFF2-40B4-BE49-F238E27FC236}">
                <a16:creationId xmlns:a16="http://schemas.microsoft.com/office/drawing/2014/main" id="{E19E595A-74FF-4556-A1F8-60696BDB40B4}"/>
              </a:ext>
            </a:extLst>
          </p:cNvPr>
          <p:cNvSpPr/>
          <p:nvPr/>
        </p:nvSpPr>
        <p:spPr>
          <a:xfrm>
            <a:off x="7019966" y="1947692"/>
            <a:ext cx="2100329" cy="943228"/>
          </a:xfrm>
          <a:prstGeom prst="rightArrow">
            <a:avLst>
              <a:gd name="adj1" fmla="val 71284"/>
              <a:gd name="adj2" fmla="val 44028"/>
            </a:avLst>
          </a:prstGeom>
          <a:solidFill>
            <a:schemeClr val="tx1">
              <a:lumMod val="50000"/>
              <a:lumOff val="5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eaLnBrk="0" fontAlgn="base" latinLnBrk="0" hangingPunct="0">
              <a:lnSpc>
                <a:spcPct val="110000"/>
              </a:lnSpc>
              <a:spcBef>
                <a:spcPct val="0"/>
              </a:spcBef>
              <a:spcAft>
                <a:spcPct val="0"/>
              </a:spcAft>
            </a:pPr>
            <a:endParaRPr kumimoji="1" lang="ko-KR" altLang="en-US" sz="1600" spc="-100" dirty="0">
              <a:ln>
                <a:solidFill>
                  <a:srgbClr val="4F81BD">
                    <a:alpha val="0"/>
                  </a:srgbClr>
                </a:solidFill>
              </a:ln>
              <a:solidFill>
                <a:schemeClr val="bg1"/>
              </a:solidFill>
              <a:ea typeface="나눔고딕" panose="020D0604000000000000" pitchFamily="50" charset="-127"/>
            </a:endParaRPr>
          </a:p>
        </p:txBody>
      </p:sp>
      <p:grpSp>
        <p:nvGrpSpPr>
          <p:cNvPr id="5" name="그룹 4">
            <a:extLst>
              <a:ext uri="{FF2B5EF4-FFF2-40B4-BE49-F238E27FC236}">
                <a16:creationId xmlns:a16="http://schemas.microsoft.com/office/drawing/2014/main" id="{D002FDB3-127C-4F63-A39C-0DA9022551FF}"/>
              </a:ext>
            </a:extLst>
          </p:cNvPr>
          <p:cNvGrpSpPr/>
          <p:nvPr/>
        </p:nvGrpSpPr>
        <p:grpSpPr>
          <a:xfrm>
            <a:off x="7260809" y="2696214"/>
            <a:ext cx="444044" cy="301506"/>
            <a:chOff x="7855169" y="2689071"/>
            <a:chExt cx="444044" cy="301506"/>
          </a:xfrm>
        </p:grpSpPr>
        <p:sp>
          <p:nvSpPr>
            <p:cNvPr id="220" name="L 도형 219">
              <a:extLst>
                <a:ext uri="{FF2B5EF4-FFF2-40B4-BE49-F238E27FC236}">
                  <a16:creationId xmlns:a16="http://schemas.microsoft.com/office/drawing/2014/main" id="{5C663217-8F14-419C-BA0F-7242546EDFEC}"/>
                </a:ext>
              </a:extLst>
            </p:cNvPr>
            <p:cNvSpPr/>
            <p:nvPr/>
          </p:nvSpPr>
          <p:spPr>
            <a:xfrm rot="16200000">
              <a:off x="7955371" y="2646736"/>
              <a:ext cx="243639" cy="444044"/>
            </a:xfrm>
            <a:prstGeom prst="corner">
              <a:avLst/>
            </a:prstGeom>
            <a:solidFill>
              <a:schemeClr val="tx1">
                <a:lumMod val="50000"/>
                <a:lumOff val="5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eaLnBrk="0" fontAlgn="base" latinLnBrk="0" hangingPunct="0">
                <a:lnSpc>
                  <a:spcPct val="110000"/>
                </a:lnSpc>
                <a:spcBef>
                  <a:spcPct val="0"/>
                </a:spcBef>
                <a:spcAft>
                  <a:spcPct val="0"/>
                </a:spcAft>
              </a:pPr>
              <a:endParaRPr kumimoji="1" lang="ko-KR" altLang="en-US" sz="1600" spc="-100" dirty="0">
                <a:ln>
                  <a:solidFill>
                    <a:srgbClr val="4F81BD">
                      <a:alpha val="0"/>
                    </a:srgbClr>
                  </a:solidFill>
                </a:ln>
                <a:solidFill>
                  <a:schemeClr val="bg1"/>
                </a:solidFill>
                <a:ea typeface="나눔고딕" panose="020D0604000000000000" pitchFamily="50" charset="-127"/>
              </a:endParaRPr>
            </a:p>
          </p:txBody>
        </p:sp>
        <p:sp>
          <p:nvSpPr>
            <p:cNvPr id="221" name="직사각형 220">
              <a:extLst>
                <a:ext uri="{FF2B5EF4-FFF2-40B4-BE49-F238E27FC236}">
                  <a16:creationId xmlns:a16="http://schemas.microsoft.com/office/drawing/2014/main" id="{B0759C0D-34F9-4F52-89A0-FF69B1BC9957}"/>
                </a:ext>
              </a:extLst>
            </p:cNvPr>
            <p:cNvSpPr/>
            <p:nvPr/>
          </p:nvSpPr>
          <p:spPr>
            <a:xfrm rot="5400000">
              <a:off x="8184069" y="2689071"/>
              <a:ext cx="108000" cy="108000"/>
            </a:xfrm>
            <a:prstGeom prst="rect">
              <a:avLst/>
            </a:pr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eaLnBrk="0" fontAlgn="base" latinLnBrk="0" hangingPunct="0">
                <a:lnSpc>
                  <a:spcPct val="110000"/>
                </a:lnSpc>
                <a:spcBef>
                  <a:spcPct val="0"/>
                </a:spcBef>
                <a:spcAft>
                  <a:spcPct val="0"/>
                </a:spcAft>
              </a:pPr>
              <a:endParaRPr kumimoji="1" lang="ko-KR" altLang="en-US" sz="1600" spc="-100" dirty="0">
                <a:ln>
                  <a:solidFill>
                    <a:srgbClr val="4F81BD">
                      <a:alpha val="0"/>
                    </a:srgbClr>
                  </a:solidFill>
                </a:ln>
                <a:solidFill>
                  <a:schemeClr val="bg1"/>
                </a:solidFill>
                <a:ea typeface="나눔고딕" panose="020D0604000000000000" pitchFamily="50" charset="-127"/>
              </a:endParaRPr>
            </a:p>
          </p:txBody>
        </p:sp>
      </p:grpSp>
      <p:sp>
        <p:nvSpPr>
          <p:cNvPr id="8" name="직사각형 7">
            <a:extLst>
              <a:ext uri="{FF2B5EF4-FFF2-40B4-BE49-F238E27FC236}">
                <a16:creationId xmlns:a16="http://schemas.microsoft.com/office/drawing/2014/main" id="{67B521C0-6902-46BD-83D3-D4760CEC7ABD}"/>
              </a:ext>
            </a:extLst>
          </p:cNvPr>
          <p:cNvSpPr/>
          <p:nvPr/>
        </p:nvSpPr>
        <p:spPr>
          <a:xfrm>
            <a:off x="6862842" y="2149285"/>
            <a:ext cx="1294730" cy="547907"/>
          </a:xfrm>
          <a:prstGeom prst="rect">
            <a:avLst/>
          </a:prstGeom>
        </p:spPr>
        <p:txBody>
          <a:bodyPr wrap="square">
            <a:spAutoFit/>
          </a:bodyPr>
          <a:lstStyle/>
          <a:p>
            <a:pPr algn="ctr" eaLnBrk="0" fontAlgn="base" latinLnBrk="0" hangingPunct="0">
              <a:lnSpc>
                <a:spcPct val="110000"/>
              </a:lnSpc>
              <a:spcBef>
                <a:spcPct val="0"/>
              </a:spcBef>
              <a:spcAft>
                <a:spcPct val="0"/>
              </a:spcAft>
            </a:pPr>
            <a:r>
              <a:rPr kumimoji="1" lang="en-US" altLang="ko-KR" sz="1400" spc="-100" dirty="0">
                <a:ln>
                  <a:solidFill>
                    <a:srgbClr val="4F81BD">
                      <a:alpha val="0"/>
                    </a:srgbClr>
                  </a:solidFill>
                </a:ln>
                <a:solidFill>
                  <a:schemeClr val="bg1"/>
                </a:solidFill>
                <a:ea typeface="나눔고딕" panose="020D0604000000000000" pitchFamily="50" charset="-127"/>
              </a:rPr>
              <a:t>Surface Extraction</a:t>
            </a:r>
            <a:endParaRPr kumimoji="1" lang="ko-KR" altLang="en-US" sz="1400" spc="-100" dirty="0">
              <a:ln>
                <a:solidFill>
                  <a:srgbClr val="4F81BD">
                    <a:alpha val="0"/>
                  </a:srgbClr>
                </a:solidFill>
              </a:ln>
              <a:solidFill>
                <a:schemeClr val="bg1"/>
              </a:solidFill>
              <a:ea typeface="나눔고딕" panose="020D0604000000000000" pitchFamily="50" charset="-127"/>
            </a:endParaRPr>
          </a:p>
        </p:txBody>
      </p:sp>
      <p:sp>
        <p:nvSpPr>
          <p:cNvPr id="58" name="직사각형 57">
            <a:extLst>
              <a:ext uri="{FF2B5EF4-FFF2-40B4-BE49-F238E27FC236}">
                <a16:creationId xmlns:a16="http://schemas.microsoft.com/office/drawing/2014/main" id="{AB793E5C-649C-470D-817C-CBFDBE1EDD82}"/>
              </a:ext>
            </a:extLst>
          </p:cNvPr>
          <p:cNvSpPr/>
          <p:nvPr/>
        </p:nvSpPr>
        <p:spPr>
          <a:xfrm>
            <a:off x="7825565" y="2149285"/>
            <a:ext cx="1294730" cy="547907"/>
          </a:xfrm>
          <a:prstGeom prst="rect">
            <a:avLst/>
          </a:prstGeom>
        </p:spPr>
        <p:txBody>
          <a:bodyPr wrap="square">
            <a:spAutoFit/>
          </a:bodyPr>
          <a:lstStyle/>
          <a:p>
            <a:pPr algn="ctr" eaLnBrk="0" fontAlgn="base" latinLnBrk="0" hangingPunct="0">
              <a:lnSpc>
                <a:spcPct val="110000"/>
              </a:lnSpc>
              <a:spcBef>
                <a:spcPct val="0"/>
              </a:spcBef>
              <a:spcAft>
                <a:spcPct val="0"/>
              </a:spcAft>
            </a:pPr>
            <a:r>
              <a:rPr kumimoji="1" lang="en-US" altLang="ko-KR" sz="1400" spc="-100" dirty="0">
                <a:ln>
                  <a:solidFill>
                    <a:srgbClr val="4F81BD">
                      <a:alpha val="0"/>
                    </a:srgbClr>
                  </a:solidFill>
                </a:ln>
                <a:solidFill>
                  <a:schemeClr val="bg1"/>
                </a:solidFill>
                <a:ea typeface="나눔고딕" panose="020D0604000000000000" pitchFamily="50" charset="-127"/>
              </a:rPr>
              <a:t>Surface Registration</a:t>
            </a:r>
            <a:endParaRPr kumimoji="1" lang="ko-KR" altLang="en-US" sz="1400" spc="-100" dirty="0">
              <a:ln>
                <a:solidFill>
                  <a:srgbClr val="4F81BD">
                    <a:alpha val="0"/>
                  </a:srgbClr>
                </a:solidFill>
              </a:ln>
              <a:solidFill>
                <a:schemeClr val="bg1"/>
              </a:solidFill>
              <a:ea typeface="나눔고딕" panose="020D0604000000000000" pitchFamily="50" charset="-127"/>
            </a:endParaRPr>
          </a:p>
        </p:txBody>
      </p:sp>
      <p:pic>
        <p:nvPicPr>
          <p:cNvPr id="61" name="내용 개체 틀 55">
            <a:extLst>
              <a:ext uri="{FF2B5EF4-FFF2-40B4-BE49-F238E27FC236}">
                <a16:creationId xmlns:a16="http://schemas.microsoft.com/office/drawing/2014/main" id="{E85E387D-3BCA-4A46-9C44-6843FB685A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92759" y="3974923"/>
            <a:ext cx="4910195" cy="1627524"/>
          </a:xfrm>
          <a:prstGeom prst="rect">
            <a:avLst/>
          </a:prstGeom>
        </p:spPr>
      </p:pic>
    </p:spTree>
    <p:extLst>
      <p:ext uri="{BB962C8B-B14F-4D97-AF65-F5344CB8AC3E}">
        <p14:creationId xmlns:p14="http://schemas.microsoft.com/office/powerpoint/2010/main" val="406355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Subcortical Structure Pre-processing</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dirty="0"/>
              <a:t>Human subcortical structure parcellation from T1 MR image</a:t>
            </a:r>
          </a:p>
          <a:p>
            <a:pPr lvl="1"/>
            <a:r>
              <a:rPr lang="en-US" altLang="ko-KR" dirty="0"/>
              <a:t>With Freesurfer v6.0</a:t>
            </a:r>
          </a:p>
          <a:p>
            <a:pPr lvl="1"/>
            <a:r>
              <a:rPr lang="en-US" altLang="ko-KR" dirty="0"/>
              <a:t>Segment brain with Desikan/Killiany atlas</a:t>
            </a:r>
          </a:p>
        </p:txBody>
      </p:sp>
      <p:pic>
        <p:nvPicPr>
          <p:cNvPr id="8194" name="Picture 2">
            <a:extLst>
              <a:ext uri="{FF2B5EF4-FFF2-40B4-BE49-F238E27FC236}">
                <a16:creationId xmlns:a16="http://schemas.microsoft.com/office/drawing/2014/main" id="{EB08FCD2-0937-433A-B1A5-B573D231B2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790" y="2254955"/>
            <a:ext cx="3246419" cy="3156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BF87-E5E8-49CF-B1A6-D4840AE9EDA5}"/>
              </a:ext>
            </a:extLst>
          </p:cNvPr>
          <p:cNvSpPr txBox="1"/>
          <p:nvPr/>
        </p:nvSpPr>
        <p:spPr>
          <a:xfrm>
            <a:off x="4187405" y="5411818"/>
            <a:ext cx="3817188" cy="307777"/>
          </a:xfrm>
          <a:prstGeom prst="rect">
            <a:avLst/>
          </a:prstGeom>
          <a:noFill/>
        </p:spPr>
        <p:txBody>
          <a:bodyPr wrap="square" rtlCol="0">
            <a:spAutoFit/>
          </a:bodyPr>
          <a:lstStyle/>
          <a:p>
            <a:r>
              <a:rPr lang="en-US" altLang="ko-KR" sz="1400" dirty="0"/>
              <a:t>Parceled images on</a:t>
            </a:r>
            <a:r>
              <a:rPr lang="ko-KR" altLang="en-US" sz="1400" dirty="0"/>
              <a:t> </a:t>
            </a:r>
            <a:r>
              <a:rPr lang="en-US" altLang="ko-KR" sz="1400" dirty="0"/>
              <a:t>native anatomical space</a:t>
            </a:r>
            <a:endParaRPr lang="ko-KR" altLang="en-US" sz="1400" dirty="0"/>
          </a:p>
        </p:txBody>
      </p:sp>
    </p:spTree>
    <p:extLst>
      <p:ext uri="{BB962C8B-B14F-4D97-AF65-F5344CB8AC3E}">
        <p14:creationId xmlns:p14="http://schemas.microsoft.com/office/powerpoint/2010/main" val="1240827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Subcortical Structure Pre-processing</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a:xfrm>
            <a:off x="838200" y="852055"/>
            <a:ext cx="10752786" cy="5610738"/>
          </a:xfrm>
        </p:spPr>
        <p:txBody>
          <a:bodyPr>
            <a:normAutofit/>
          </a:bodyPr>
          <a:lstStyle/>
          <a:p>
            <a:r>
              <a:rPr lang="en-US" altLang="ko-KR" dirty="0"/>
              <a:t>Surface mesh extraction</a:t>
            </a:r>
          </a:p>
          <a:p>
            <a:pPr lvl="1"/>
            <a:r>
              <a:rPr lang="en-US" altLang="ko-KR" dirty="0"/>
              <a:t>Deforming the template Subcortical shape atlas model </a:t>
            </a:r>
            <a:r>
              <a:rPr lang="en-US" altLang="ko-KR" sz="1200" dirty="0"/>
              <a:t>[Qiu A, et al.,2009]</a:t>
            </a:r>
          </a:p>
          <a:p>
            <a:pPr lvl="1"/>
            <a:r>
              <a:rPr lang="en-US" altLang="ko-KR" dirty="0"/>
              <a:t>Extract individual subcortical surface using Laplacian-based surface deformation </a:t>
            </a:r>
            <a:r>
              <a:rPr lang="en-US" altLang="ko-KR" sz="1200" dirty="0"/>
              <a:t>[Sorkine O, et al., 2006], [Kim J, et al., 2012]</a:t>
            </a:r>
          </a:p>
        </p:txBody>
      </p:sp>
      <p:pic>
        <p:nvPicPr>
          <p:cNvPr id="7" name="그림 6">
            <a:extLst>
              <a:ext uri="{FF2B5EF4-FFF2-40B4-BE49-F238E27FC236}">
                <a16:creationId xmlns:a16="http://schemas.microsoft.com/office/drawing/2014/main" id="{A5069120-928C-4A7F-9571-6FDF3EE89E07}"/>
              </a:ext>
            </a:extLst>
          </p:cNvPr>
          <p:cNvPicPr>
            <a:picLocks noChangeAspect="1"/>
          </p:cNvPicPr>
          <p:nvPr/>
        </p:nvPicPr>
        <p:blipFill rotWithShape="1">
          <a:blip r:embed="rId3">
            <a:extLst>
              <a:ext uri="{28A0092B-C50C-407E-A947-70E740481C1C}">
                <a14:useLocalDpi xmlns:a14="http://schemas.microsoft.com/office/drawing/2010/main" val="0"/>
              </a:ext>
            </a:extLst>
          </a:blip>
          <a:srcRect l="14863" t="6008" r="14235" b="34690"/>
          <a:stretch/>
        </p:blipFill>
        <p:spPr>
          <a:xfrm>
            <a:off x="3225799" y="2511584"/>
            <a:ext cx="5740400" cy="3886200"/>
          </a:xfrm>
          <a:prstGeom prst="rect">
            <a:avLst/>
          </a:prstGeom>
        </p:spPr>
      </p:pic>
      <p:sp>
        <p:nvSpPr>
          <p:cNvPr id="5" name="TextBox 4">
            <a:extLst>
              <a:ext uri="{FF2B5EF4-FFF2-40B4-BE49-F238E27FC236}">
                <a16:creationId xmlns:a16="http://schemas.microsoft.com/office/drawing/2014/main" id="{415AC447-3953-46FD-85D8-E40AE2FFCABD}"/>
              </a:ext>
            </a:extLst>
          </p:cNvPr>
          <p:cNvSpPr txBox="1"/>
          <p:nvPr/>
        </p:nvSpPr>
        <p:spPr>
          <a:xfrm>
            <a:off x="4464338" y="6383464"/>
            <a:ext cx="3727781" cy="307777"/>
          </a:xfrm>
          <a:prstGeom prst="rect">
            <a:avLst/>
          </a:prstGeom>
          <a:noFill/>
        </p:spPr>
        <p:txBody>
          <a:bodyPr wrap="square" rtlCol="0">
            <a:spAutoFit/>
          </a:bodyPr>
          <a:lstStyle/>
          <a:p>
            <a:r>
              <a:rPr lang="en-US" altLang="ko-KR" sz="1400" dirty="0"/>
              <a:t>Extracted Hippocampus surface mesh </a:t>
            </a:r>
            <a:endParaRPr lang="ko-KR" altLang="en-US" sz="1400" dirty="0"/>
          </a:p>
        </p:txBody>
      </p:sp>
    </p:spTree>
    <p:extLst>
      <p:ext uri="{BB962C8B-B14F-4D97-AF65-F5344CB8AC3E}">
        <p14:creationId xmlns:p14="http://schemas.microsoft.com/office/powerpoint/2010/main" val="169988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Subcortical Structure Pre-processing</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dirty="0"/>
              <a:t>Surface registration </a:t>
            </a:r>
          </a:p>
          <a:p>
            <a:pPr lvl="1"/>
            <a:r>
              <a:rPr lang="en-US" altLang="ko-KR" dirty="0"/>
              <a:t>establish the vertex correspondence of subcortical meshes across the sample</a:t>
            </a:r>
          </a:p>
          <a:p>
            <a:pPr lvl="2"/>
            <a:endParaRPr lang="en-US" altLang="ko-KR" sz="1100" dirty="0"/>
          </a:p>
          <a:p>
            <a:pPr lvl="2"/>
            <a:endParaRPr lang="en-US" altLang="ko-KR" sz="1100" dirty="0"/>
          </a:p>
          <a:p>
            <a:pPr lvl="2"/>
            <a:endParaRPr lang="en-US" altLang="ko-KR" sz="1100" dirty="0"/>
          </a:p>
          <a:p>
            <a:pPr lvl="2"/>
            <a:endParaRPr lang="en-US" altLang="ko-KR" sz="1100" dirty="0"/>
          </a:p>
          <a:p>
            <a:pPr lvl="2"/>
            <a:endParaRPr lang="en-US" altLang="ko-KR" sz="1100" dirty="0"/>
          </a:p>
          <a:p>
            <a:pPr lvl="2"/>
            <a:endParaRPr lang="en-US" altLang="ko-KR" sz="1100" dirty="0"/>
          </a:p>
          <a:p>
            <a:pPr marL="914400" lvl="2" indent="0">
              <a:buNone/>
            </a:pPr>
            <a:endParaRPr lang="en-US" altLang="ko-KR" sz="1100" dirty="0"/>
          </a:p>
          <a:p>
            <a:pPr marL="914400" lvl="2" indent="0">
              <a:buNone/>
            </a:pPr>
            <a:endParaRPr lang="en-US" altLang="ko-KR" sz="1100" dirty="0"/>
          </a:p>
          <a:p>
            <a:pPr marL="914400" lvl="2" indent="0">
              <a:buNone/>
            </a:pPr>
            <a:endParaRPr lang="en-US" altLang="ko-KR" sz="1100" dirty="0"/>
          </a:p>
          <a:p>
            <a:pPr lvl="2"/>
            <a:endParaRPr lang="en-US" altLang="ko-KR" sz="1100" dirty="0"/>
          </a:p>
          <a:p>
            <a:pPr marL="914400" lvl="2" indent="0">
              <a:buNone/>
            </a:pPr>
            <a:endParaRPr lang="en-US" altLang="ko-KR" sz="1100" dirty="0"/>
          </a:p>
        </p:txBody>
      </p:sp>
      <p:pic>
        <p:nvPicPr>
          <p:cNvPr id="6" name="그림 5">
            <a:extLst>
              <a:ext uri="{FF2B5EF4-FFF2-40B4-BE49-F238E27FC236}">
                <a16:creationId xmlns:a16="http://schemas.microsoft.com/office/drawing/2014/main" id="{9CDFA5FC-FB98-4219-8882-36DE9E880458}"/>
              </a:ext>
            </a:extLst>
          </p:cNvPr>
          <p:cNvPicPr>
            <a:picLocks noChangeAspect="1"/>
          </p:cNvPicPr>
          <p:nvPr/>
        </p:nvPicPr>
        <p:blipFill rotWithShape="1">
          <a:blip r:embed="rId3"/>
          <a:srcRect l="11098" t="20188" r="28074" b="49998"/>
          <a:stretch/>
        </p:blipFill>
        <p:spPr>
          <a:xfrm>
            <a:off x="3626361" y="1748071"/>
            <a:ext cx="4813300" cy="2252736"/>
          </a:xfrm>
          <a:prstGeom prst="rect">
            <a:avLst/>
          </a:prstGeom>
        </p:spPr>
      </p:pic>
      <p:sp>
        <p:nvSpPr>
          <p:cNvPr id="4" name="직사각형 3">
            <a:extLst>
              <a:ext uri="{FF2B5EF4-FFF2-40B4-BE49-F238E27FC236}">
                <a16:creationId xmlns:a16="http://schemas.microsoft.com/office/drawing/2014/main" id="{47F23A90-0D2B-48F4-905B-8D05813FBF12}"/>
              </a:ext>
            </a:extLst>
          </p:cNvPr>
          <p:cNvSpPr/>
          <p:nvPr/>
        </p:nvSpPr>
        <p:spPr>
          <a:xfrm>
            <a:off x="4560492" y="4000807"/>
            <a:ext cx="2945037" cy="338554"/>
          </a:xfrm>
          <a:prstGeom prst="rect">
            <a:avLst/>
          </a:prstGeom>
        </p:spPr>
        <p:txBody>
          <a:bodyPr wrap="none">
            <a:spAutoFit/>
          </a:bodyPr>
          <a:lstStyle/>
          <a:p>
            <a:r>
              <a:rPr lang="en-US" altLang="ko-KR" sz="1600" dirty="0"/>
              <a:t>Surface registration procedure</a:t>
            </a:r>
            <a:endParaRPr lang="ko-KR" altLang="en-US" sz="1600" dirty="0"/>
          </a:p>
        </p:txBody>
      </p:sp>
    </p:spTree>
    <p:extLst>
      <p:ext uri="{BB962C8B-B14F-4D97-AF65-F5344CB8AC3E}">
        <p14:creationId xmlns:p14="http://schemas.microsoft.com/office/powerpoint/2010/main" val="153087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Subcortical Structure Pre-processing</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dirty="0"/>
              <a:t>Local shape volume (LSV) of each vertex</a:t>
            </a:r>
            <a:endParaRPr lang="en-US" altLang="ko-KR" sz="1600" dirty="0"/>
          </a:p>
          <a:p>
            <a:pPr lvl="1"/>
            <a:r>
              <a:rPr lang="en-US" altLang="ko-KR" sz="2500" dirty="0"/>
              <a:t>A measure of the diameter of the object’s volume in the neighborhood of each point on the surface </a:t>
            </a:r>
            <a:r>
              <a:rPr lang="en-US" altLang="ko-KR" sz="1500" dirty="0"/>
              <a:t>[Lior Shapira, et al., 2008]</a:t>
            </a:r>
          </a:p>
        </p:txBody>
      </p:sp>
      <p:grpSp>
        <p:nvGrpSpPr>
          <p:cNvPr id="4" name="그룹 3">
            <a:extLst>
              <a:ext uri="{FF2B5EF4-FFF2-40B4-BE49-F238E27FC236}">
                <a16:creationId xmlns:a16="http://schemas.microsoft.com/office/drawing/2014/main" id="{B06F953D-8174-4153-B0F7-F126F98CCE31}"/>
              </a:ext>
            </a:extLst>
          </p:cNvPr>
          <p:cNvGrpSpPr/>
          <p:nvPr/>
        </p:nvGrpSpPr>
        <p:grpSpPr>
          <a:xfrm>
            <a:off x="3478605" y="2450446"/>
            <a:ext cx="1316152" cy="1734832"/>
            <a:chOff x="5033972" y="2676035"/>
            <a:chExt cx="1316152" cy="1734832"/>
          </a:xfrm>
        </p:grpSpPr>
        <p:grpSp>
          <p:nvGrpSpPr>
            <p:cNvPr id="25" name="그룹 24">
              <a:extLst>
                <a:ext uri="{FF2B5EF4-FFF2-40B4-BE49-F238E27FC236}">
                  <a16:creationId xmlns:a16="http://schemas.microsoft.com/office/drawing/2014/main" id="{0180C77C-B992-40A6-86F1-41075C45A134}"/>
                </a:ext>
              </a:extLst>
            </p:cNvPr>
            <p:cNvGrpSpPr/>
            <p:nvPr/>
          </p:nvGrpSpPr>
          <p:grpSpPr>
            <a:xfrm>
              <a:off x="5033972" y="2676035"/>
              <a:ext cx="1316152" cy="1734832"/>
              <a:chOff x="5510212" y="4838700"/>
              <a:chExt cx="1171575" cy="1771049"/>
            </a:xfrm>
          </p:grpSpPr>
          <p:sp>
            <p:nvSpPr>
              <p:cNvPr id="8" name="직사각형 7">
                <a:extLst>
                  <a:ext uri="{FF2B5EF4-FFF2-40B4-BE49-F238E27FC236}">
                    <a16:creationId xmlns:a16="http://schemas.microsoft.com/office/drawing/2014/main" id="{FC27F803-ECCB-4243-A1C4-DED47AA49F7E}"/>
                  </a:ext>
                </a:extLst>
              </p:cNvPr>
              <p:cNvSpPr/>
              <p:nvPr/>
            </p:nvSpPr>
            <p:spPr>
              <a:xfrm>
                <a:off x="5510212" y="4838700"/>
                <a:ext cx="1171575" cy="1771049"/>
              </a:xfrm>
              <a:prstGeom prst="rect">
                <a:avLst/>
              </a:prstGeom>
              <a:blipFill dpi="0" rotWithShape="1">
                <a:blip r:embed="rId3">
                  <a:alphaModFix amt="50000"/>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cxnSp>
            <p:nvCxnSpPr>
              <p:cNvPr id="31" name="직선 화살표 연결선 30">
                <a:extLst>
                  <a:ext uri="{FF2B5EF4-FFF2-40B4-BE49-F238E27FC236}">
                    <a16:creationId xmlns:a16="http://schemas.microsoft.com/office/drawing/2014/main" id="{F03E4E5E-FD78-4CF1-934F-28DC8E0CB690}"/>
                  </a:ext>
                </a:extLst>
              </p:cNvPr>
              <p:cNvCxnSpPr>
                <a:cxnSpLocks/>
              </p:cNvCxnSpPr>
              <p:nvPr/>
            </p:nvCxnSpPr>
            <p:spPr>
              <a:xfrm>
                <a:off x="6089879" y="5572125"/>
                <a:ext cx="0" cy="890668"/>
              </a:xfrm>
              <a:prstGeom prst="straightConnector1">
                <a:avLst/>
              </a:prstGeom>
              <a:ln w="28575">
                <a:solidFill>
                  <a:srgbClr val="F6A20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06E9650-BEF7-4199-A223-E8E5532242C7}"/>
                  </a:ext>
                </a:extLst>
              </p:cNvPr>
              <p:cNvCxnSpPr>
                <a:cxnSpLocks/>
              </p:cNvCxnSpPr>
              <p:nvPr/>
            </p:nvCxnSpPr>
            <p:spPr>
              <a:xfrm flipH="1">
                <a:off x="5793017" y="5572125"/>
                <a:ext cx="296862" cy="6955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20E0D30-8154-482F-92A1-E77D59CCBAF2}"/>
                  </a:ext>
                </a:extLst>
              </p:cNvPr>
              <p:cNvCxnSpPr>
                <a:cxnSpLocks/>
              </p:cNvCxnSpPr>
              <p:nvPr/>
            </p:nvCxnSpPr>
            <p:spPr>
              <a:xfrm>
                <a:off x="6089879" y="5572125"/>
                <a:ext cx="395287" cy="890668"/>
              </a:xfrm>
              <a:prstGeom prst="straightConnector1">
                <a:avLst/>
              </a:prstGeom>
              <a:ln w="28575">
                <a:solidFill>
                  <a:srgbClr val="F94C0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6A440FDE-E71A-4C26-B8A2-A3FCB9F5C45E}"/>
                  </a:ext>
                </a:extLst>
              </p:cNvPr>
              <p:cNvCxnSpPr>
                <a:cxnSpLocks/>
              </p:cNvCxnSpPr>
              <p:nvPr/>
            </p:nvCxnSpPr>
            <p:spPr>
              <a:xfrm>
                <a:off x="6089879" y="5572125"/>
                <a:ext cx="338138" cy="28892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110D46A-0876-4E6C-B7BE-EBA49BF6B4C7}"/>
                  </a:ext>
                </a:extLst>
              </p:cNvPr>
              <p:cNvCxnSpPr>
                <a:cxnSpLocks/>
              </p:cNvCxnSpPr>
              <p:nvPr/>
            </p:nvCxnSpPr>
            <p:spPr>
              <a:xfrm flipH="1">
                <a:off x="5685067" y="5572125"/>
                <a:ext cx="404813" cy="28892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원호 37">
              <a:extLst>
                <a:ext uri="{FF2B5EF4-FFF2-40B4-BE49-F238E27FC236}">
                  <a16:creationId xmlns:a16="http://schemas.microsoft.com/office/drawing/2014/main" id="{BB87DA98-7241-4BE4-AA2A-F69B1A2FDA6C}"/>
                </a:ext>
              </a:extLst>
            </p:cNvPr>
            <p:cNvSpPr/>
            <p:nvPr/>
          </p:nvSpPr>
          <p:spPr>
            <a:xfrm rot="9041304">
              <a:off x="5454180" y="3137189"/>
              <a:ext cx="638629" cy="456783"/>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FB6999-F172-4103-88A2-49548F2D0EE4}"/>
                    </a:ext>
                  </a:extLst>
                </p:cNvPr>
                <p:cNvSpPr txBox="1"/>
                <p:nvPr/>
              </p:nvSpPr>
              <p:spPr>
                <a:xfrm>
                  <a:off x="5449152" y="3611745"/>
                  <a:ext cx="692926" cy="307777"/>
                </a:xfrm>
                <a:prstGeom prst="rect">
                  <a:avLst/>
                </a:prstGeom>
                <a:noFill/>
              </p:spPr>
              <p:txBody>
                <a:bodyPr wrap="square" rtlCol="0">
                  <a:spAutoFit/>
                </a:bodyPr>
                <a:lstStyle/>
                <a:p>
                  <a:r>
                    <a:rPr lang="en-US" altLang="ko-KR" sz="1400" dirty="0"/>
                    <a:t>144</a:t>
                  </a:r>
                  <a14:m>
                    <m:oMath xmlns:m="http://schemas.openxmlformats.org/officeDocument/2006/math">
                      <m:r>
                        <a:rPr lang="en-US" altLang="ko-KR" sz="1400" i="1" smtClean="0">
                          <a:latin typeface="Cambria Math" panose="02040503050406030204" pitchFamily="18" charset="0"/>
                          <a:ea typeface="Cambria Math" panose="02040503050406030204" pitchFamily="18" charset="0"/>
                        </a:rPr>
                        <m:t>°</m:t>
                      </m:r>
                    </m:oMath>
                  </a14:m>
                  <a:endParaRPr lang="ko-KR" altLang="en-US" sz="1400" dirty="0"/>
                </a:p>
              </p:txBody>
            </p:sp>
          </mc:Choice>
          <mc:Fallback xmlns="">
            <p:sp>
              <p:nvSpPr>
                <p:cNvPr id="42" name="TextBox 41">
                  <a:extLst>
                    <a:ext uri="{FF2B5EF4-FFF2-40B4-BE49-F238E27FC236}">
                      <a16:creationId xmlns:a16="http://schemas.microsoft.com/office/drawing/2014/main" id="{01FB6999-F172-4103-88A2-49548F2D0EE4}"/>
                    </a:ext>
                  </a:extLst>
                </p:cNvPr>
                <p:cNvSpPr txBox="1">
                  <a:spLocks noRot="1" noChangeAspect="1" noMove="1" noResize="1" noEditPoints="1" noAdjustHandles="1" noChangeArrowheads="1" noChangeShapeType="1" noTextEdit="1"/>
                </p:cNvSpPr>
                <p:nvPr/>
              </p:nvSpPr>
              <p:spPr>
                <a:xfrm>
                  <a:off x="5449152" y="3611745"/>
                  <a:ext cx="692926" cy="307777"/>
                </a:xfrm>
                <a:prstGeom prst="rect">
                  <a:avLst/>
                </a:prstGeom>
                <a:blipFill>
                  <a:blip r:embed="rId4"/>
                  <a:stretch>
                    <a:fillRect l="-2632" t="-4000" b="-20000"/>
                  </a:stretch>
                </a:blipFill>
              </p:spPr>
              <p:txBody>
                <a:bodyPr/>
                <a:lstStyle/>
                <a:p>
                  <a:r>
                    <a:rPr lang="ko-KR" altLang="en-US">
                      <a:noFill/>
                    </a:rPr>
                    <a:t> </a:t>
                  </a:r>
                </a:p>
              </p:txBody>
            </p:sp>
          </mc:Fallback>
        </mc:AlternateContent>
      </p:grpSp>
      <p:sp>
        <p:nvSpPr>
          <p:cNvPr id="5" name="직사각형 4">
            <a:extLst>
              <a:ext uri="{FF2B5EF4-FFF2-40B4-BE49-F238E27FC236}">
                <a16:creationId xmlns:a16="http://schemas.microsoft.com/office/drawing/2014/main" id="{8B5BC95E-3170-46DA-87B8-3EB74CFF0A52}"/>
              </a:ext>
            </a:extLst>
          </p:cNvPr>
          <p:cNvSpPr/>
          <p:nvPr/>
        </p:nvSpPr>
        <p:spPr>
          <a:xfrm>
            <a:off x="2825818" y="4209750"/>
            <a:ext cx="2672526" cy="523220"/>
          </a:xfrm>
          <a:prstGeom prst="rect">
            <a:avLst/>
          </a:prstGeom>
        </p:spPr>
        <p:txBody>
          <a:bodyPr wrap="none">
            <a:spAutoFit/>
          </a:bodyPr>
          <a:lstStyle/>
          <a:p>
            <a:pPr algn="ctr"/>
            <a:r>
              <a:rPr lang="en-US" altLang="ko-KR" sz="1400" dirty="0"/>
              <a:t>Local shape volume calculation</a:t>
            </a:r>
          </a:p>
          <a:p>
            <a:pPr algn="ctr"/>
            <a:r>
              <a:rPr lang="en-US" altLang="ko-KR" sz="1400" dirty="0"/>
              <a:t>(Large value)</a:t>
            </a:r>
            <a:endParaRPr lang="ko-KR" altLang="en-US" sz="1400" dirty="0"/>
          </a:p>
        </p:txBody>
      </p:sp>
      <p:sp>
        <p:nvSpPr>
          <p:cNvPr id="19" name="직사각형 18">
            <a:extLst>
              <a:ext uri="{FF2B5EF4-FFF2-40B4-BE49-F238E27FC236}">
                <a16:creationId xmlns:a16="http://schemas.microsoft.com/office/drawing/2014/main" id="{6697B43A-4DD3-4C76-8B79-CF82A341408C}"/>
              </a:ext>
            </a:extLst>
          </p:cNvPr>
          <p:cNvSpPr/>
          <p:nvPr/>
        </p:nvSpPr>
        <p:spPr>
          <a:xfrm>
            <a:off x="7270011" y="2480640"/>
            <a:ext cx="597654" cy="1734832"/>
          </a:xfrm>
          <a:prstGeom prst="rect">
            <a:avLst/>
          </a:prstGeom>
          <a:blipFill dpi="0" rotWithShape="1">
            <a:blip r:embed="rId3">
              <a:alphaModFix amt="50000"/>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cxnSp>
        <p:nvCxnSpPr>
          <p:cNvPr id="24" name="직선 화살표 연결선 23">
            <a:extLst>
              <a:ext uri="{FF2B5EF4-FFF2-40B4-BE49-F238E27FC236}">
                <a16:creationId xmlns:a16="http://schemas.microsoft.com/office/drawing/2014/main" id="{41095472-7AC5-4659-A0B5-F4369AF05ED9}"/>
              </a:ext>
            </a:extLst>
          </p:cNvPr>
          <p:cNvCxnSpPr>
            <a:cxnSpLocks/>
          </p:cNvCxnSpPr>
          <p:nvPr/>
        </p:nvCxnSpPr>
        <p:spPr>
          <a:xfrm>
            <a:off x="7332751" y="3413790"/>
            <a:ext cx="406992" cy="14538"/>
          </a:xfrm>
          <a:prstGeom prst="straightConnector1">
            <a:avLst/>
          </a:prstGeom>
          <a:ln w="28575">
            <a:solidFill>
              <a:srgbClr val="93EAFB"/>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0072D3F7-DABC-42F2-9D47-7368C19A2655}"/>
              </a:ext>
            </a:extLst>
          </p:cNvPr>
          <p:cNvSpPr/>
          <p:nvPr/>
        </p:nvSpPr>
        <p:spPr>
          <a:xfrm>
            <a:off x="6243093" y="4209750"/>
            <a:ext cx="2672526" cy="523220"/>
          </a:xfrm>
          <a:prstGeom prst="rect">
            <a:avLst/>
          </a:prstGeom>
        </p:spPr>
        <p:txBody>
          <a:bodyPr wrap="none">
            <a:spAutoFit/>
          </a:bodyPr>
          <a:lstStyle/>
          <a:p>
            <a:pPr algn="ctr"/>
            <a:r>
              <a:rPr lang="en-US" altLang="ko-KR" sz="1400" dirty="0"/>
              <a:t>Local shape volume calculation</a:t>
            </a:r>
          </a:p>
          <a:p>
            <a:pPr algn="ctr"/>
            <a:r>
              <a:rPr lang="en-US" altLang="ko-KR" sz="1400" dirty="0"/>
              <a:t>(Small value)</a:t>
            </a:r>
            <a:endParaRPr lang="ko-KR" altLang="en-US" sz="1400" dirty="0"/>
          </a:p>
        </p:txBody>
      </p:sp>
      <p:cxnSp>
        <p:nvCxnSpPr>
          <p:cNvPr id="36" name="직선 화살표 연결선 35">
            <a:extLst>
              <a:ext uri="{FF2B5EF4-FFF2-40B4-BE49-F238E27FC236}">
                <a16:creationId xmlns:a16="http://schemas.microsoft.com/office/drawing/2014/main" id="{E6884DB7-2553-4282-92E8-6AEEB0479FBE}"/>
              </a:ext>
            </a:extLst>
          </p:cNvPr>
          <p:cNvCxnSpPr>
            <a:cxnSpLocks/>
          </p:cNvCxnSpPr>
          <p:nvPr/>
        </p:nvCxnSpPr>
        <p:spPr>
          <a:xfrm flipV="1">
            <a:off x="7341184" y="3312617"/>
            <a:ext cx="404979" cy="9879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9DED96D-1DCC-4DDE-86BF-AD009351FE38}"/>
              </a:ext>
            </a:extLst>
          </p:cNvPr>
          <p:cNvCxnSpPr>
            <a:cxnSpLocks/>
          </p:cNvCxnSpPr>
          <p:nvPr/>
        </p:nvCxnSpPr>
        <p:spPr>
          <a:xfrm flipV="1">
            <a:off x="7353300" y="3164437"/>
            <a:ext cx="376988" cy="24300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38AFB4CD-5148-4E4A-AD90-ECDA0F30D7A4}"/>
              </a:ext>
            </a:extLst>
          </p:cNvPr>
          <p:cNvCxnSpPr>
            <a:cxnSpLocks/>
          </p:cNvCxnSpPr>
          <p:nvPr/>
        </p:nvCxnSpPr>
        <p:spPr>
          <a:xfrm>
            <a:off x="7346950" y="3421978"/>
            <a:ext cx="399213" cy="130484"/>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B37E91-2169-466E-A906-C6F13554857C}"/>
              </a:ext>
            </a:extLst>
          </p:cNvPr>
          <p:cNvCxnSpPr>
            <a:cxnSpLocks/>
          </p:cNvCxnSpPr>
          <p:nvPr/>
        </p:nvCxnSpPr>
        <p:spPr>
          <a:xfrm>
            <a:off x="7353300" y="3436516"/>
            <a:ext cx="452112" cy="3033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 name="원호 16">
            <a:extLst>
              <a:ext uri="{FF2B5EF4-FFF2-40B4-BE49-F238E27FC236}">
                <a16:creationId xmlns:a16="http://schemas.microsoft.com/office/drawing/2014/main" id="{045375D3-5B57-4CB8-9C1B-618DEB36CB92}"/>
              </a:ext>
            </a:extLst>
          </p:cNvPr>
          <p:cNvSpPr/>
          <p:nvPr/>
        </p:nvSpPr>
        <p:spPr>
          <a:xfrm rot="2588880">
            <a:off x="7151112" y="3285280"/>
            <a:ext cx="350435" cy="323923"/>
          </a:xfrm>
          <a:prstGeom prst="arc">
            <a:avLst>
              <a:gd name="adj1" fmla="val 16667300"/>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F0CDEE-DC2A-4758-8121-AAABECC2A56B}"/>
                  </a:ext>
                </a:extLst>
              </p:cNvPr>
              <p:cNvSpPr txBox="1"/>
              <p:nvPr/>
            </p:nvSpPr>
            <p:spPr>
              <a:xfrm>
                <a:off x="7428587" y="3292702"/>
                <a:ext cx="731785" cy="307777"/>
              </a:xfrm>
              <a:prstGeom prst="rect">
                <a:avLst/>
              </a:prstGeom>
              <a:noFill/>
            </p:spPr>
            <p:txBody>
              <a:bodyPr wrap="square" rtlCol="0">
                <a:spAutoFit/>
              </a:bodyPr>
              <a:lstStyle/>
              <a:p>
                <a:r>
                  <a:rPr lang="en-US" altLang="ko-KR" sz="1400" dirty="0"/>
                  <a:t>144</a:t>
                </a:r>
                <a14:m>
                  <m:oMath xmlns:m="http://schemas.openxmlformats.org/officeDocument/2006/math">
                    <m:r>
                      <a:rPr lang="en-US" altLang="ko-KR" sz="1400" i="1" smtClean="0">
                        <a:latin typeface="Cambria Math" panose="02040503050406030204" pitchFamily="18" charset="0"/>
                        <a:ea typeface="Cambria Math" panose="02040503050406030204" pitchFamily="18" charset="0"/>
                      </a:rPr>
                      <m:t>°</m:t>
                    </m:r>
                  </m:oMath>
                </a14:m>
                <a:endParaRPr lang="ko-KR" altLang="en-US" sz="1400" dirty="0"/>
              </a:p>
            </p:txBody>
          </p:sp>
        </mc:Choice>
        <mc:Fallback xmlns="">
          <p:sp>
            <p:nvSpPr>
              <p:cNvPr id="18" name="TextBox 17">
                <a:extLst>
                  <a:ext uri="{FF2B5EF4-FFF2-40B4-BE49-F238E27FC236}">
                    <a16:creationId xmlns:a16="http://schemas.microsoft.com/office/drawing/2014/main" id="{22F0CDEE-DC2A-4758-8121-AAABECC2A56B}"/>
                  </a:ext>
                </a:extLst>
              </p:cNvPr>
              <p:cNvSpPr txBox="1">
                <a:spLocks noRot="1" noChangeAspect="1" noMove="1" noResize="1" noEditPoints="1" noAdjustHandles="1" noChangeArrowheads="1" noChangeShapeType="1" noTextEdit="1"/>
              </p:cNvSpPr>
              <p:nvPr/>
            </p:nvSpPr>
            <p:spPr>
              <a:xfrm>
                <a:off x="7428587" y="3292702"/>
                <a:ext cx="731785" cy="307777"/>
              </a:xfrm>
              <a:prstGeom prst="rect">
                <a:avLst/>
              </a:prstGeom>
              <a:blipFill>
                <a:blip r:embed="rId5"/>
                <a:stretch>
                  <a:fillRect l="-2500" t="-3922" b="-196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4986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Statistical analysis overview</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endParaRPr lang="en-US" altLang="ko-KR" sz="2400" dirty="0"/>
          </a:p>
          <a:p>
            <a:endParaRPr lang="en-US" altLang="ko-KR" sz="2400" dirty="0"/>
          </a:p>
          <a:p>
            <a:endParaRPr lang="en-US" altLang="ko-KR" sz="2400" dirty="0"/>
          </a:p>
          <a:p>
            <a:endParaRPr lang="en-US" altLang="ko-KR" sz="2400" dirty="0"/>
          </a:p>
          <a:p>
            <a:endParaRPr lang="en-US" altLang="ko-KR" sz="2400" dirty="0"/>
          </a:p>
          <a:p>
            <a:pPr marL="0" indent="0">
              <a:buNone/>
            </a:pPr>
            <a:endParaRPr lang="en-US" altLang="ko-KR" sz="2400" dirty="0"/>
          </a:p>
          <a:p>
            <a:endParaRPr lang="en-US" altLang="ko-KR" sz="2400" dirty="0"/>
          </a:p>
          <a:p>
            <a:r>
              <a:rPr lang="en-US" altLang="ko-KR" sz="2400" dirty="0"/>
              <a:t>Spearman rank correlation (non-parametric)</a:t>
            </a:r>
          </a:p>
          <a:p>
            <a:pPr lvl="1"/>
            <a:r>
              <a:rPr lang="en-US" altLang="ko-KR" dirty="0"/>
              <a:t>Can handle unknown distribution of LSV data</a:t>
            </a:r>
          </a:p>
          <a:p>
            <a:pPr lvl="1"/>
            <a:r>
              <a:rPr lang="en-US" altLang="ko-KR" dirty="0"/>
              <a:t>Do not require healthy populations to contrast</a:t>
            </a:r>
          </a:p>
          <a:p>
            <a:pPr lvl="1"/>
            <a:r>
              <a:rPr lang="en-US" altLang="ko-KR" dirty="0"/>
              <a:t>Reduce the effects of the other compounding factors </a:t>
            </a:r>
          </a:p>
          <a:p>
            <a:pPr lvl="1"/>
            <a:r>
              <a:rPr lang="en-US" altLang="ko-KR" dirty="0"/>
              <a:t>Can identify nodes that capture a specific correlation with cognitive functions</a:t>
            </a:r>
          </a:p>
          <a:p>
            <a:pPr lvl="1"/>
            <a:endParaRPr lang="en-US" altLang="ko-KR" b="0" dirty="0"/>
          </a:p>
        </p:txBody>
      </p:sp>
      <p:grpSp>
        <p:nvGrpSpPr>
          <p:cNvPr id="17" name="그룹 16">
            <a:extLst>
              <a:ext uri="{FF2B5EF4-FFF2-40B4-BE49-F238E27FC236}">
                <a16:creationId xmlns:a16="http://schemas.microsoft.com/office/drawing/2014/main" id="{800778CF-43DC-496A-BB87-F582FB7172FF}"/>
              </a:ext>
            </a:extLst>
          </p:cNvPr>
          <p:cNvGrpSpPr/>
          <p:nvPr/>
        </p:nvGrpSpPr>
        <p:grpSpPr>
          <a:xfrm>
            <a:off x="8248633" y="1548192"/>
            <a:ext cx="1302102" cy="1482994"/>
            <a:chOff x="6559416" y="4529055"/>
            <a:chExt cx="1302102" cy="1482994"/>
          </a:xfrm>
        </p:grpSpPr>
        <p:pic>
          <p:nvPicPr>
            <p:cNvPr id="28" name="그림 27">
              <a:extLst>
                <a:ext uri="{FF2B5EF4-FFF2-40B4-BE49-F238E27FC236}">
                  <a16:creationId xmlns:a16="http://schemas.microsoft.com/office/drawing/2014/main" id="{CC2B8D2E-F1A0-47EB-A195-91701257AB12}"/>
                </a:ext>
              </a:extLst>
            </p:cNvPr>
            <p:cNvPicPr>
              <a:picLocks noChangeAspect="1"/>
            </p:cNvPicPr>
            <p:nvPr/>
          </p:nvPicPr>
          <p:blipFill rotWithShape="1">
            <a:blip r:embed="rId3">
              <a:extLst>
                <a:ext uri="{28A0092B-C50C-407E-A947-70E740481C1C}">
                  <a14:useLocalDpi xmlns:a14="http://schemas.microsoft.com/office/drawing/2010/main" val="0"/>
                </a:ext>
              </a:extLst>
            </a:blip>
            <a:srcRect l="55154" t="9551" r="34166" b="70255"/>
            <a:stretch/>
          </p:blipFill>
          <p:spPr>
            <a:xfrm>
              <a:off x="6559416" y="4529055"/>
              <a:ext cx="1302102" cy="1233580"/>
            </a:xfrm>
            <a:prstGeom prst="rect">
              <a:avLst/>
            </a:prstGeom>
          </p:spPr>
        </p:pic>
        <p:sp>
          <p:nvSpPr>
            <p:cNvPr id="30" name="TextBox 29">
              <a:extLst>
                <a:ext uri="{FF2B5EF4-FFF2-40B4-BE49-F238E27FC236}">
                  <a16:creationId xmlns:a16="http://schemas.microsoft.com/office/drawing/2014/main" id="{626A7A23-6482-49AA-B0E9-F3AE5F97F17C}"/>
                </a:ext>
              </a:extLst>
            </p:cNvPr>
            <p:cNvSpPr txBox="1"/>
            <p:nvPr/>
          </p:nvSpPr>
          <p:spPr>
            <a:xfrm>
              <a:off x="6654051" y="5620532"/>
              <a:ext cx="1087641" cy="391517"/>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1200" b="1" spc="-100" dirty="0">
                  <a:ln>
                    <a:solidFill>
                      <a:srgbClr val="4F81BD">
                        <a:alpha val="0"/>
                      </a:srgbClr>
                    </a:solidFill>
                  </a:ln>
                  <a:solidFill>
                    <a:prstClr val="black"/>
                  </a:solidFill>
                  <a:ea typeface="나눔고딕" panose="020D0604000000000000" pitchFamily="50" charset="-127"/>
                </a:rPr>
                <a:t>Significant Region Visualization</a:t>
              </a:r>
            </a:p>
          </p:txBody>
        </p:sp>
      </p:grpSp>
      <p:cxnSp>
        <p:nvCxnSpPr>
          <p:cNvPr id="26" name="직선 화살표 연결선 25">
            <a:extLst>
              <a:ext uri="{FF2B5EF4-FFF2-40B4-BE49-F238E27FC236}">
                <a16:creationId xmlns:a16="http://schemas.microsoft.com/office/drawing/2014/main" id="{4A4B366B-93CC-4370-B343-0747F048F8EA}"/>
              </a:ext>
            </a:extLst>
          </p:cNvPr>
          <p:cNvCxnSpPr>
            <a:cxnSpLocks/>
          </p:cNvCxnSpPr>
          <p:nvPr/>
        </p:nvCxnSpPr>
        <p:spPr>
          <a:xfrm>
            <a:off x="7739480" y="2091207"/>
            <a:ext cx="4671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A71E9B-EF28-4B5C-8762-635A39E59BF6}"/>
              </a:ext>
            </a:extLst>
          </p:cNvPr>
          <p:cNvSpPr txBox="1"/>
          <p:nvPr/>
        </p:nvSpPr>
        <p:spPr>
          <a:xfrm>
            <a:off x="4418021" y="2746575"/>
            <a:ext cx="2059200" cy="280800"/>
          </a:xfrm>
          <a:prstGeom prst="rect">
            <a:avLst/>
          </a:prstGeom>
          <a:noFill/>
        </p:spPr>
        <p:txBody>
          <a:bodyPr wrap="square" lIns="0" tIns="0" rIns="0" bIns="0" rtlCol="0">
            <a:spAutoFit/>
          </a:bodyPr>
          <a:lstStyle/>
          <a:p>
            <a:pPr algn="ctr" fontAlgn="base" latinLnBrk="0">
              <a:lnSpc>
                <a:spcPct val="110000"/>
              </a:lnSpc>
              <a:spcBef>
                <a:spcPct val="0"/>
              </a:spcBef>
              <a:spcAft>
                <a:spcPct val="0"/>
              </a:spcAft>
              <a:defRPr/>
            </a:pPr>
            <a:r>
              <a:rPr lang="en-US" altLang="ko-KR" b="1" spc="-100" dirty="0">
                <a:ln>
                  <a:solidFill>
                    <a:schemeClr val="accent1">
                      <a:alpha val="0"/>
                    </a:schemeClr>
                  </a:solidFill>
                </a:ln>
              </a:rPr>
              <a:t>Statistical Analysis</a:t>
            </a:r>
          </a:p>
        </p:txBody>
      </p:sp>
      <p:sp>
        <p:nvSpPr>
          <p:cNvPr id="21" name="TextBox 20">
            <a:extLst>
              <a:ext uri="{FF2B5EF4-FFF2-40B4-BE49-F238E27FC236}">
                <a16:creationId xmlns:a16="http://schemas.microsoft.com/office/drawing/2014/main" id="{03D609EC-47D5-4D6E-BF63-F469378FDA9B}"/>
              </a:ext>
            </a:extLst>
          </p:cNvPr>
          <p:cNvSpPr txBox="1"/>
          <p:nvPr/>
        </p:nvSpPr>
        <p:spPr>
          <a:xfrm>
            <a:off x="2048441" y="1714371"/>
            <a:ext cx="1087641" cy="376834"/>
          </a:xfrm>
          <a:prstGeom prst="rect">
            <a:avLst/>
          </a:prstGeom>
          <a:noFill/>
        </p:spPr>
        <p:txBody>
          <a:bodyPr wrap="square" lIns="0" tIns="0" rIns="0" bIns="0" rtlCol="0">
            <a:spAutoFit/>
          </a:bodyPr>
          <a:lstStyle/>
          <a:p>
            <a:pPr algn="ctr" eaLnBrk="0" fontAlgn="base" latinLnBrk="0" hangingPunct="0">
              <a:lnSpc>
                <a:spcPct val="110000"/>
              </a:lnSpc>
              <a:spcBef>
                <a:spcPct val="0"/>
              </a:spcBef>
              <a:spcAft>
                <a:spcPct val="0"/>
              </a:spcAft>
              <a:defRPr/>
            </a:pPr>
            <a:r>
              <a:rPr kumimoji="1" lang="en-US" altLang="ko-KR" sz="2400" b="1" spc="-100" dirty="0">
                <a:ln>
                  <a:solidFill>
                    <a:srgbClr val="4F81BD">
                      <a:alpha val="0"/>
                    </a:srgbClr>
                  </a:solidFill>
                </a:ln>
                <a:solidFill>
                  <a:prstClr val="black"/>
                </a:solidFill>
                <a:ea typeface="나눔고딕" panose="020D0604000000000000" pitchFamily="50" charset="-127"/>
              </a:rPr>
              <a:t>(B)</a:t>
            </a:r>
          </a:p>
        </p:txBody>
      </p:sp>
      <p:grpSp>
        <p:nvGrpSpPr>
          <p:cNvPr id="22" name="그룹 21">
            <a:extLst>
              <a:ext uri="{FF2B5EF4-FFF2-40B4-BE49-F238E27FC236}">
                <a16:creationId xmlns:a16="http://schemas.microsoft.com/office/drawing/2014/main" id="{BF426BE7-FB27-465C-AB78-A552651D958B}"/>
              </a:ext>
            </a:extLst>
          </p:cNvPr>
          <p:cNvGrpSpPr/>
          <p:nvPr/>
        </p:nvGrpSpPr>
        <p:grpSpPr>
          <a:xfrm>
            <a:off x="1918824" y="954767"/>
            <a:ext cx="8224735" cy="2420429"/>
            <a:chOff x="1052211" y="1324557"/>
            <a:chExt cx="9540000" cy="2700000"/>
          </a:xfrm>
        </p:grpSpPr>
        <p:sp>
          <p:nvSpPr>
            <p:cNvPr id="23" name="직사각형 22">
              <a:extLst>
                <a:ext uri="{FF2B5EF4-FFF2-40B4-BE49-F238E27FC236}">
                  <a16:creationId xmlns:a16="http://schemas.microsoft.com/office/drawing/2014/main" id="{54C30136-BD75-43E9-B61D-5EB1AB11EA11}"/>
                </a:ext>
              </a:extLst>
            </p:cNvPr>
            <p:cNvSpPr/>
            <p:nvPr/>
          </p:nvSpPr>
          <p:spPr>
            <a:xfrm>
              <a:off x="1142211" y="1412492"/>
              <a:ext cx="9360000" cy="2520000"/>
            </a:xfrm>
            <a:prstGeom prst="rect">
              <a:avLst/>
            </a:prstGeom>
            <a:noFill/>
            <a:ln w="44450">
              <a:solidFill>
                <a:schemeClr val="tx1">
                  <a:lumMod val="50000"/>
                  <a:lumOff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24" name="직사각형 23">
              <a:extLst>
                <a:ext uri="{FF2B5EF4-FFF2-40B4-BE49-F238E27FC236}">
                  <a16:creationId xmlns:a16="http://schemas.microsoft.com/office/drawing/2014/main" id="{D1655AB0-1031-4F2C-A2BE-C22450141D43}"/>
                </a:ext>
              </a:extLst>
            </p:cNvPr>
            <p:cNvSpPr/>
            <p:nvPr/>
          </p:nvSpPr>
          <p:spPr>
            <a:xfrm>
              <a:off x="1052211" y="1324557"/>
              <a:ext cx="9540000" cy="2700000"/>
            </a:xfrm>
            <a:prstGeom prst="rect">
              <a:avLst/>
            </a:prstGeom>
            <a:noFill/>
            <a:ln w="25400">
              <a:solidFill>
                <a:schemeClr val="tx1">
                  <a:lumMod val="50000"/>
                  <a:lumOff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grpSp>
      <p:pic>
        <p:nvPicPr>
          <p:cNvPr id="31" name="내용 개체 틀 55">
            <a:extLst>
              <a:ext uri="{FF2B5EF4-FFF2-40B4-BE49-F238E27FC236}">
                <a16:creationId xmlns:a16="http://schemas.microsoft.com/office/drawing/2014/main" id="{49B06E8B-3C1C-469F-838D-2B34D00DE8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8180" y="1320052"/>
            <a:ext cx="4910195" cy="1464575"/>
          </a:xfrm>
          <a:prstGeom prst="rect">
            <a:avLst/>
          </a:prstGeom>
        </p:spPr>
      </p:pic>
    </p:spTree>
    <p:extLst>
      <p:ext uri="{BB962C8B-B14F-4D97-AF65-F5344CB8AC3E}">
        <p14:creationId xmlns:p14="http://schemas.microsoft.com/office/powerpoint/2010/main" val="43272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Cluster</a:t>
            </a:r>
            <a:r>
              <a:rPr lang="ko-KR" altLang="en-US" b="0" dirty="0">
                <a:latin typeface="+mj-lt"/>
              </a:rPr>
              <a:t> </a:t>
            </a:r>
            <a:r>
              <a:rPr lang="en-US" altLang="ko-KR" b="0" dirty="0">
                <a:latin typeface="+mj-lt"/>
              </a:rPr>
              <a:t>based</a:t>
            </a:r>
            <a:r>
              <a:rPr lang="ko-KR" altLang="en-US" b="0" dirty="0">
                <a:latin typeface="+mj-lt"/>
              </a:rPr>
              <a:t> </a:t>
            </a:r>
            <a:r>
              <a:rPr lang="en-US" altLang="ko-KR" b="0" dirty="0">
                <a:latin typeface="+mj-lt"/>
              </a:rPr>
              <a:t>statistics (CBS)</a:t>
            </a:r>
            <a:endParaRPr lang="ko-KR" altLang="en-US" b="0"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Multiple comparison correction</a:t>
            </a:r>
          </a:p>
        </p:txBody>
      </p:sp>
      <p:pic>
        <p:nvPicPr>
          <p:cNvPr id="15" name="그림 14">
            <a:extLst>
              <a:ext uri="{FF2B5EF4-FFF2-40B4-BE49-F238E27FC236}">
                <a16:creationId xmlns:a16="http://schemas.microsoft.com/office/drawing/2014/main" id="{85BF4EAB-D2B2-4523-8339-C60AA4305704}"/>
              </a:ext>
            </a:extLst>
          </p:cNvPr>
          <p:cNvPicPr>
            <a:picLocks noChangeAspect="1"/>
          </p:cNvPicPr>
          <p:nvPr/>
        </p:nvPicPr>
        <p:blipFill rotWithShape="1">
          <a:blip r:embed="rId3"/>
          <a:srcRect l="19286" t="18077" r="47198" b="40058"/>
          <a:stretch/>
        </p:blipFill>
        <p:spPr>
          <a:xfrm>
            <a:off x="2576285" y="1345696"/>
            <a:ext cx="4005490" cy="2710079"/>
          </a:xfrm>
          <a:prstGeom prst="rect">
            <a:avLst/>
          </a:prstGeom>
        </p:spPr>
      </p:pic>
      <p:sp>
        <p:nvSpPr>
          <p:cNvPr id="28" name="TextBox 27">
            <a:extLst>
              <a:ext uri="{FF2B5EF4-FFF2-40B4-BE49-F238E27FC236}">
                <a16:creationId xmlns:a16="http://schemas.microsoft.com/office/drawing/2014/main" id="{BFC81F1C-A14A-4B27-B02A-1496B9ED60A7}"/>
              </a:ext>
            </a:extLst>
          </p:cNvPr>
          <p:cNvSpPr txBox="1"/>
          <p:nvPr/>
        </p:nvSpPr>
        <p:spPr>
          <a:xfrm>
            <a:off x="4486909" y="4027169"/>
            <a:ext cx="1836421" cy="400110"/>
          </a:xfrm>
          <a:prstGeom prst="rect">
            <a:avLst/>
          </a:prstGeom>
          <a:noFill/>
        </p:spPr>
        <p:txBody>
          <a:bodyPr wrap="square" rtlCol="0">
            <a:spAutoFit/>
          </a:bodyPr>
          <a:lstStyle/>
          <a:p>
            <a:pPr algn="ctr"/>
            <a:r>
              <a:rPr lang="en-US" altLang="ko-KR" sz="1000" dirty="0"/>
              <a:t>partial correlation coefficients </a:t>
            </a:r>
          </a:p>
          <a:p>
            <a:pPr algn="ctr"/>
            <a:r>
              <a:rPr lang="en-US" altLang="ko-KR" sz="1000" dirty="0"/>
              <a:t>for </a:t>
            </a:r>
            <a:r>
              <a:rPr lang="en-US" altLang="ko-KR" sz="1000" i="1" dirty="0"/>
              <a:t>m</a:t>
            </a:r>
            <a:r>
              <a:rPr lang="en-US" altLang="ko-KR" sz="1000" dirty="0"/>
              <a:t> nodes</a:t>
            </a:r>
            <a:endParaRPr lang="ko-KR" altLang="en-US" sz="1000" dirty="0"/>
          </a:p>
        </p:txBody>
      </p:sp>
      <p:sp>
        <p:nvSpPr>
          <p:cNvPr id="30" name="TextBox 29">
            <a:extLst>
              <a:ext uri="{FF2B5EF4-FFF2-40B4-BE49-F238E27FC236}">
                <a16:creationId xmlns:a16="http://schemas.microsoft.com/office/drawing/2014/main" id="{26BF168B-0C0B-4D0A-A727-8D1829C6D380}"/>
              </a:ext>
            </a:extLst>
          </p:cNvPr>
          <p:cNvSpPr txBox="1"/>
          <p:nvPr/>
        </p:nvSpPr>
        <p:spPr>
          <a:xfrm>
            <a:off x="2505708" y="4027169"/>
            <a:ext cx="1836421" cy="553998"/>
          </a:xfrm>
          <a:prstGeom prst="rect">
            <a:avLst/>
          </a:prstGeom>
          <a:noFill/>
        </p:spPr>
        <p:txBody>
          <a:bodyPr wrap="square" rtlCol="0">
            <a:spAutoFit/>
          </a:bodyPr>
          <a:lstStyle/>
          <a:p>
            <a:pPr algn="ctr"/>
            <a:r>
              <a:rPr lang="en-US" altLang="ko-KR" sz="1000" dirty="0"/>
              <a:t>randomly reordered behavioral measures </a:t>
            </a:r>
            <a:br>
              <a:rPr lang="en-US" altLang="ko-KR" sz="1000" dirty="0"/>
            </a:br>
            <a:r>
              <a:rPr lang="en-US" altLang="ko-KR" sz="1000" dirty="0"/>
              <a:t>over </a:t>
            </a:r>
            <a:r>
              <a:rPr lang="en-US" altLang="ko-KR" sz="1000" i="1" dirty="0"/>
              <a:t>n subjects</a:t>
            </a:r>
            <a:endParaRPr lang="ko-KR" altLang="en-US" sz="1000" i="1" dirty="0"/>
          </a:p>
        </p:txBody>
      </p:sp>
      <p:grpSp>
        <p:nvGrpSpPr>
          <p:cNvPr id="7" name="그룹 6">
            <a:extLst>
              <a:ext uri="{FF2B5EF4-FFF2-40B4-BE49-F238E27FC236}">
                <a16:creationId xmlns:a16="http://schemas.microsoft.com/office/drawing/2014/main" id="{5B0D73A4-A197-4026-889E-FC7C75244F35}"/>
              </a:ext>
            </a:extLst>
          </p:cNvPr>
          <p:cNvGrpSpPr/>
          <p:nvPr/>
        </p:nvGrpSpPr>
        <p:grpSpPr>
          <a:xfrm>
            <a:off x="3038475" y="1850231"/>
            <a:ext cx="797042" cy="121443"/>
            <a:chOff x="940149" y="3761204"/>
            <a:chExt cx="1608838" cy="130151"/>
          </a:xfrm>
        </p:grpSpPr>
        <p:sp>
          <p:nvSpPr>
            <p:cNvPr id="8" name="직사각형 7">
              <a:extLst>
                <a:ext uri="{FF2B5EF4-FFF2-40B4-BE49-F238E27FC236}">
                  <a16:creationId xmlns:a16="http://schemas.microsoft.com/office/drawing/2014/main" id="{7F011563-DB19-4873-A7CA-B684804B085C}"/>
                </a:ext>
              </a:extLst>
            </p:cNvPr>
            <p:cNvSpPr/>
            <p:nvPr/>
          </p:nvSpPr>
          <p:spPr>
            <a:xfrm>
              <a:off x="940149"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AF5268E-5383-4324-A26F-066588EC56AE}"/>
                </a:ext>
              </a:extLst>
            </p:cNvPr>
            <p:cNvSpPr/>
            <p:nvPr/>
          </p:nvSpPr>
          <p:spPr>
            <a:xfrm>
              <a:off x="1062036"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92CBDE7E-DF04-4418-B4A8-6DD1A2763AD2}"/>
                </a:ext>
              </a:extLst>
            </p:cNvPr>
            <p:cNvSpPr/>
            <p:nvPr/>
          </p:nvSpPr>
          <p:spPr>
            <a:xfrm>
              <a:off x="1188149"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E25AAF1A-6E50-4FEB-BBAF-6367650357D8}"/>
                </a:ext>
              </a:extLst>
            </p:cNvPr>
            <p:cNvSpPr/>
            <p:nvPr/>
          </p:nvSpPr>
          <p:spPr>
            <a:xfrm>
              <a:off x="1310036" y="3761755"/>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1D0C24C0-79DE-4BC4-B6E6-5F125393883F}"/>
                    </a:ext>
                  </a:extLst>
                </p:cNvPr>
                <p:cNvSpPr/>
                <p:nvPr/>
              </p:nvSpPr>
              <p:spPr>
                <a:xfrm>
                  <a:off x="1436974" y="3761755"/>
                  <a:ext cx="612288"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ko-KR" altLang="en-US" sz="1200" i="1" smtClean="0">
                            <a:solidFill>
                              <a:schemeClr val="tx1"/>
                            </a:solidFill>
                            <a:latin typeface="Cambria Math" panose="02040503050406030204" pitchFamily="18" charset="0"/>
                          </a:rPr>
                          <m:t>⋯</m:t>
                        </m:r>
                      </m:oMath>
                    </m:oMathPara>
                  </a14:m>
                  <a:endParaRPr lang="ko-KR" altLang="en-US" sz="1200" dirty="0">
                    <a:solidFill>
                      <a:schemeClr val="tx1"/>
                    </a:solidFill>
                  </a:endParaRPr>
                </a:p>
              </p:txBody>
            </p:sp>
          </mc:Choice>
          <mc:Fallback xmlns="">
            <p:sp>
              <p:nvSpPr>
                <p:cNvPr id="500" name="직사각형 499">
                  <a:extLst>
                    <a:ext uri="{FF2B5EF4-FFF2-40B4-BE49-F238E27FC236}">
                      <a16:creationId xmlns:a16="http://schemas.microsoft.com/office/drawing/2014/main" id="{ABA988D1-DEFF-4DA9-97C6-2090D71AF7B2}"/>
                    </a:ext>
                  </a:extLst>
                </p:cNvPr>
                <p:cNvSpPr>
                  <a:spLocks noRot="1" noChangeAspect="1" noMove="1" noResize="1" noEditPoints="1" noAdjustHandles="1" noChangeArrowheads="1" noChangeShapeType="1" noTextEdit="1"/>
                </p:cNvSpPr>
                <p:nvPr/>
              </p:nvSpPr>
              <p:spPr>
                <a:xfrm>
                  <a:off x="1436974" y="3761755"/>
                  <a:ext cx="612288" cy="129600"/>
                </a:xfrm>
                <a:prstGeom prst="rect">
                  <a:avLst/>
                </a:prstGeom>
                <a:blipFill>
                  <a:blip r:embed="rId17"/>
                  <a:stretch>
                    <a:fillRect/>
                  </a:stretch>
                </a:blipFill>
                <a:ln w="38100">
                  <a:solidFill>
                    <a:srgbClr val="C00000"/>
                  </a:solid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id="{F18EB337-5DBE-4CD6-B6BA-FDC3F3E707DA}"/>
                </a:ext>
              </a:extLst>
            </p:cNvPr>
            <p:cNvSpPr/>
            <p:nvPr/>
          </p:nvSpPr>
          <p:spPr>
            <a:xfrm>
              <a:off x="2050337"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18D8FA3B-2805-4369-897D-FFD800257ED7}"/>
                </a:ext>
              </a:extLst>
            </p:cNvPr>
            <p:cNvSpPr/>
            <p:nvPr/>
          </p:nvSpPr>
          <p:spPr>
            <a:xfrm>
              <a:off x="2172224"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1E701D08-2F76-4E40-9E5C-424BC8B6EA6B}"/>
                </a:ext>
              </a:extLst>
            </p:cNvPr>
            <p:cNvSpPr/>
            <p:nvPr/>
          </p:nvSpPr>
          <p:spPr>
            <a:xfrm>
              <a:off x="2298337"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0EC0CCCB-47EF-4606-9EDA-C231271BB022}"/>
                </a:ext>
              </a:extLst>
            </p:cNvPr>
            <p:cNvSpPr/>
            <p:nvPr/>
          </p:nvSpPr>
          <p:spPr>
            <a:xfrm>
              <a:off x="2420224" y="3761204"/>
              <a:ext cx="128763" cy="129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489758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Method: </a:t>
            </a:r>
            <a:r>
              <a:rPr lang="en-US" altLang="ko-KR" b="0" dirty="0">
                <a:latin typeface="+mj-lt"/>
              </a:rPr>
              <a:t>Cluster</a:t>
            </a:r>
            <a:r>
              <a:rPr lang="ko-KR" altLang="en-US" b="0" dirty="0">
                <a:latin typeface="+mj-lt"/>
              </a:rPr>
              <a:t> </a:t>
            </a:r>
            <a:r>
              <a:rPr lang="en-US" altLang="ko-KR" b="0" dirty="0">
                <a:latin typeface="+mj-lt"/>
              </a:rPr>
              <a:t>based</a:t>
            </a:r>
            <a:r>
              <a:rPr lang="ko-KR" altLang="en-US" b="0" dirty="0">
                <a:latin typeface="+mj-lt"/>
              </a:rPr>
              <a:t> </a:t>
            </a:r>
            <a:r>
              <a:rPr lang="en-US" altLang="ko-KR" b="0" dirty="0">
                <a:latin typeface="+mj-lt"/>
              </a:rPr>
              <a:t>statistics (CBS)</a:t>
            </a:r>
            <a:endParaRPr lang="ko-KR" altLang="en-US" b="0"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Multiple comparison correction</a:t>
            </a:r>
          </a:p>
        </p:txBody>
      </p:sp>
      <p:pic>
        <p:nvPicPr>
          <p:cNvPr id="15" name="그림 14">
            <a:extLst>
              <a:ext uri="{FF2B5EF4-FFF2-40B4-BE49-F238E27FC236}">
                <a16:creationId xmlns:a16="http://schemas.microsoft.com/office/drawing/2014/main" id="{85BF4EAB-D2B2-4523-8339-C60AA4305704}"/>
              </a:ext>
            </a:extLst>
          </p:cNvPr>
          <p:cNvPicPr>
            <a:picLocks noChangeAspect="1"/>
          </p:cNvPicPr>
          <p:nvPr/>
        </p:nvPicPr>
        <p:blipFill rotWithShape="1">
          <a:blip r:embed="rId3"/>
          <a:srcRect l="19286" t="17497" r="20357" b="604"/>
          <a:stretch/>
        </p:blipFill>
        <p:spPr>
          <a:xfrm>
            <a:off x="2576285" y="1308100"/>
            <a:ext cx="7213173" cy="5301649"/>
          </a:xfrm>
          <a:prstGeom prst="rect">
            <a:avLst/>
          </a:prstGeom>
        </p:spPr>
      </p:pic>
      <p:sp>
        <p:nvSpPr>
          <p:cNvPr id="6" name="직사각형 5">
            <a:extLst>
              <a:ext uri="{FF2B5EF4-FFF2-40B4-BE49-F238E27FC236}">
                <a16:creationId xmlns:a16="http://schemas.microsoft.com/office/drawing/2014/main" id="{1178AD94-BE18-4A5A-A7C2-8D9C8C610E76}"/>
              </a:ext>
            </a:extLst>
          </p:cNvPr>
          <p:cNvSpPr/>
          <p:nvPr/>
        </p:nvSpPr>
        <p:spPr>
          <a:xfrm>
            <a:off x="2871832" y="4055775"/>
            <a:ext cx="1198517" cy="41462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7" name="직사각형 6">
            <a:extLst>
              <a:ext uri="{FF2B5EF4-FFF2-40B4-BE49-F238E27FC236}">
                <a16:creationId xmlns:a16="http://schemas.microsoft.com/office/drawing/2014/main" id="{11389DA0-592F-4105-9419-6630B1DE680D}"/>
              </a:ext>
            </a:extLst>
          </p:cNvPr>
          <p:cNvSpPr/>
          <p:nvPr/>
        </p:nvSpPr>
        <p:spPr>
          <a:xfrm>
            <a:off x="4631690" y="4032248"/>
            <a:ext cx="1546860" cy="395031"/>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8" name="TextBox 7">
            <a:extLst>
              <a:ext uri="{FF2B5EF4-FFF2-40B4-BE49-F238E27FC236}">
                <a16:creationId xmlns:a16="http://schemas.microsoft.com/office/drawing/2014/main" id="{1020E417-4971-49FE-BD68-B5494DE5E4C2}"/>
              </a:ext>
            </a:extLst>
          </p:cNvPr>
          <p:cNvSpPr txBox="1"/>
          <p:nvPr/>
        </p:nvSpPr>
        <p:spPr>
          <a:xfrm>
            <a:off x="4486909" y="4027169"/>
            <a:ext cx="1836421" cy="400110"/>
          </a:xfrm>
          <a:prstGeom prst="rect">
            <a:avLst/>
          </a:prstGeom>
          <a:noFill/>
        </p:spPr>
        <p:txBody>
          <a:bodyPr wrap="square" rtlCol="0">
            <a:spAutoFit/>
          </a:bodyPr>
          <a:lstStyle/>
          <a:p>
            <a:pPr algn="ctr"/>
            <a:r>
              <a:rPr lang="en-US" altLang="ko-KR" sz="1000" dirty="0"/>
              <a:t>partial correlation coefficients </a:t>
            </a:r>
          </a:p>
          <a:p>
            <a:pPr algn="ctr"/>
            <a:r>
              <a:rPr lang="en-US" altLang="ko-KR" sz="1000" dirty="0"/>
              <a:t>for </a:t>
            </a:r>
            <a:r>
              <a:rPr lang="en-US" altLang="ko-KR" sz="1000" i="1" dirty="0"/>
              <a:t>m</a:t>
            </a:r>
            <a:r>
              <a:rPr lang="en-US" altLang="ko-KR" sz="1000" dirty="0"/>
              <a:t> nodes</a:t>
            </a:r>
            <a:endParaRPr lang="ko-KR" altLang="en-US" sz="1000" dirty="0"/>
          </a:p>
        </p:txBody>
      </p:sp>
      <p:sp>
        <p:nvSpPr>
          <p:cNvPr id="9" name="TextBox 8">
            <a:extLst>
              <a:ext uri="{FF2B5EF4-FFF2-40B4-BE49-F238E27FC236}">
                <a16:creationId xmlns:a16="http://schemas.microsoft.com/office/drawing/2014/main" id="{67BA0DB1-194F-4A17-A642-D444745D88D3}"/>
              </a:ext>
            </a:extLst>
          </p:cNvPr>
          <p:cNvSpPr txBox="1"/>
          <p:nvPr/>
        </p:nvSpPr>
        <p:spPr>
          <a:xfrm>
            <a:off x="2505708" y="4027169"/>
            <a:ext cx="1836421" cy="553998"/>
          </a:xfrm>
          <a:prstGeom prst="rect">
            <a:avLst/>
          </a:prstGeom>
          <a:noFill/>
        </p:spPr>
        <p:txBody>
          <a:bodyPr wrap="square" rtlCol="0">
            <a:spAutoFit/>
          </a:bodyPr>
          <a:lstStyle/>
          <a:p>
            <a:pPr algn="ctr"/>
            <a:r>
              <a:rPr lang="en-US" altLang="ko-KR" sz="1000" dirty="0"/>
              <a:t>randomly reordered behavioral measures </a:t>
            </a:r>
            <a:br>
              <a:rPr lang="en-US" altLang="ko-KR" sz="1000" dirty="0"/>
            </a:br>
            <a:r>
              <a:rPr lang="en-US" altLang="ko-KR" sz="1000" dirty="0"/>
              <a:t>over </a:t>
            </a:r>
            <a:r>
              <a:rPr lang="en-US" altLang="ko-KR" sz="1000" i="1" dirty="0"/>
              <a:t>n subjects</a:t>
            </a:r>
            <a:endParaRPr lang="ko-KR" altLang="en-US" sz="1000" i="1" dirty="0"/>
          </a:p>
        </p:txBody>
      </p:sp>
    </p:spTree>
    <p:extLst>
      <p:ext uri="{BB962C8B-B14F-4D97-AF65-F5344CB8AC3E}">
        <p14:creationId xmlns:p14="http://schemas.microsoft.com/office/powerpoint/2010/main" val="145485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1C2348C4-DB5D-46EA-ACD4-5CEFBAFCF92C}"/>
              </a:ext>
            </a:extLst>
          </p:cNvPr>
          <p:cNvGrpSpPr/>
          <p:nvPr/>
        </p:nvGrpSpPr>
        <p:grpSpPr>
          <a:xfrm>
            <a:off x="1238205" y="411765"/>
            <a:ext cx="3948738" cy="2815771"/>
            <a:chOff x="7112762" y="3486532"/>
            <a:chExt cx="3206895" cy="2861198"/>
          </a:xfrm>
        </p:grpSpPr>
        <p:pic>
          <p:nvPicPr>
            <p:cNvPr id="12" name="Picture 2" descr="Subcortical surface morphometry in substance dependence: An ENIGMA ...">
              <a:hlinkClick r:id="rId3"/>
              <a:extLst>
                <a:ext uri="{FF2B5EF4-FFF2-40B4-BE49-F238E27FC236}">
                  <a16:creationId xmlns:a16="http://schemas.microsoft.com/office/drawing/2014/main" id="{59F8164F-EE1E-4B5B-BF2C-947E9C7E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2603" b="1119"/>
            <a:stretch/>
          </p:blipFill>
          <p:spPr bwMode="auto">
            <a:xfrm>
              <a:off x="7112762" y="3541486"/>
              <a:ext cx="3206895" cy="280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BCDCE3-77E2-4B6B-8B1E-31604672C2B3}"/>
                </a:ext>
              </a:extLst>
            </p:cNvPr>
            <p:cNvSpPr txBox="1"/>
            <p:nvPr/>
          </p:nvSpPr>
          <p:spPr>
            <a:xfrm>
              <a:off x="7112763" y="3486532"/>
              <a:ext cx="492724" cy="403297"/>
            </a:xfrm>
            <a:prstGeom prst="rect">
              <a:avLst/>
            </a:prstGeom>
            <a:solidFill>
              <a:schemeClr val="bg1"/>
            </a:solidFill>
          </p:spPr>
          <p:txBody>
            <a:bodyPr wrap="square" rtlCol="0">
              <a:spAutoFit/>
            </a:bodyPr>
            <a:lstStyle/>
            <a:p>
              <a:endParaRPr lang="ko-KR" altLang="en-US" dirty="0"/>
            </a:p>
          </p:txBody>
        </p:sp>
      </p:grpSp>
      <p:sp>
        <p:nvSpPr>
          <p:cNvPr id="4" name="직사각형 3">
            <a:extLst>
              <a:ext uri="{FF2B5EF4-FFF2-40B4-BE49-F238E27FC236}">
                <a16:creationId xmlns:a16="http://schemas.microsoft.com/office/drawing/2014/main" id="{11F54879-501A-42A8-9A9B-270B06B6259B}"/>
              </a:ext>
            </a:extLst>
          </p:cNvPr>
          <p:cNvSpPr/>
          <p:nvPr/>
        </p:nvSpPr>
        <p:spPr>
          <a:xfrm>
            <a:off x="537410" y="395206"/>
            <a:ext cx="4905829" cy="6067587"/>
          </a:xfrm>
          <a:prstGeom prst="rect">
            <a:avLst/>
          </a:prstGeom>
          <a:gradFill>
            <a:gsLst>
              <a:gs pos="100000">
                <a:srgbClr val="959595">
                  <a:alpha val="75000"/>
                </a:srgbClr>
              </a:gs>
              <a:gs pos="0">
                <a:schemeClr val="tx1">
                  <a:lumMod val="65000"/>
                  <a:lumOff val="35000"/>
                </a:schemeClr>
              </a:gs>
            </a:gsLst>
            <a:lin ang="0" scaled="1"/>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3" name="내용 개체 틀 2">
            <a:extLst>
              <a:ext uri="{FF2B5EF4-FFF2-40B4-BE49-F238E27FC236}">
                <a16:creationId xmlns:a16="http://schemas.microsoft.com/office/drawing/2014/main" id="{75ABBBBC-4FC2-4CD2-AD82-3B98351C24F4}"/>
              </a:ext>
            </a:extLst>
          </p:cNvPr>
          <p:cNvSpPr txBox="1">
            <a:spLocks/>
          </p:cNvSpPr>
          <p:nvPr/>
        </p:nvSpPr>
        <p:spPr>
          <a:xfrm>
            <a:off x="1630517" y="1819651"/>
            <a:ext cx="3164115" cy="3773202"/>
          </a:xfrm>
          <a:prstGeom prst="rect">
            <a:avLst/>
          </a:prstGeom>
        </p:spPr>
        <p:txBody>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Background</a:t>
            </a:r>
          </a:p>
          <a:p>
            <a:pPr lvl="1"/>
            <a:r>
              <a:rPr lang="en-US" altLang="ko-KR" dirty="0"/>
              <a:t>Introduction</a:t>
            </a:r>
          </a:p>
          <a:p>
            <a:pPr lvl="2"/>
            <a:r>
              <a:rPr lang="en-US" altLang="ko-KR" dirty="0"/>
              <a:t>Contribution</a:t>
            </a:r>
          </a:p>
          <a:p>
            <a:r>
              <a:rPr lang="en-US" altLang="ko-KR" dirty="0">
                <a:solidFill>
                  <a:schemeClr val="bg1">
                    <a:lumMod val="65000"/>
                  </a:schemeClr>
                </a:solidFill>
              </a:rPr>
              <a:t>Method</a:t>
            </a:r>
          </a:p>
          <a:p>
            <a:r>
              <a:rPr lang="en-US" altLang="ko-KR" dirty="0">
                <a:solidFill>
                  <a:schemeClr val="bg1">
                    <a:lumMod val="65000"/>
                  </a:schemeClr>
                </a:solidFill>
              </a:rPr>
              <a:t>Result</a:t>
            </a:r>
          </a:p>
          <a:p>
            <a:r>
              <a:rPr lang="en-US" altLang="ko-KR" dirty="0">
                <a:solidFill>
                  <a:schemeClr val="bg1">
                    <a:lumMod val="65000"/>
                  </a:schemeClr>
                </a:solidFill>
              </a:rPr>
              <a:t>Discussion</a:t>
            </a:r>
          </a:p>
          <a:p>
            <a:r>
              <a:rPr lang="en-US" altLang="ko-KR" dirty="0">
                <a:solidFill>
                  <a:schemeClr val="bg1">
                    <a:lumMod val="65000"/>
                  </a:schemeClr>
                </a:solidFill>
              </a:rPr>
              <a:t>Conclusion</a:t>
            </a:r>
          </a:p>
        </p:txBody>
      </p:sp>
      <p:sp>
        <p:nvSpPr>
          <p:cNvPr id="20" name="L 도형 19">
            <a:extLst>
              <a:ext uri="{FF2B5EF4-FFF2-40B4-BE49-F238E27FC236}">
                <a16:creationId xmlns:a16="http://schemas.microsoft.com/office/drawing/2014/main" id="{B57E5A7E-9F79-41ED-81E8-FB1ADF2CD633}"/>
              </a:ext>
            </a:extLst>
          </p:cNvPr>
          <p:cNvSpPr/>
          <p:nvPr/>
        </p:nvSpPr>
        <p:spPr>
          <a:xfrm rot="10800000" flipH="1">
            <a:off x="356453" y="271501"/>
            <a:ext cx="1161143" cy="1306284"/>
          </a:xfrm>
          <a:prstGeom prst="corner">
            <a:avLst>
              <a:gd name="adj1" fmla="val 29632"/>
              <a:gd name="adj2" fmla="val 34766"/>
            </a:avLst>
          </a:prstGeom>
          <a:solidFill>
            <a:srgbClr val="0D2233"/>
          </a:solidFill>
          <a:ln>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Tree>
    <p:extLst>
      <p:ext uri="{BB962C8B-B14F-4D97-AF65-F5344CB8AC3E}">
        <p14:creationId xmlns:p14="http://schemas.microsoft.com/office/powerpoint/2010/main" val="367022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lstStyle/>
          <a:p>
            <a:r>
              <a:rPr lang="en-US" altLang="ko-KR" dirty="0">
                <a:latin typeface="+mj-lt"/>
              </a:rPr>
              <a:t>Method: Data</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a:xfrm>
            <a:off x="838200" y="852055"/>
            <a:ext cx="5257800" cy="5610738"/>
          </a:xfrm>
        </p:spPr>
        <p:txBody>
          <a:bodyPr>
            <a:normAutofit/>
          </a:bodyPr>
          <a:lstStyle/>
          <a:p>
            <a:r>
              <a:rPr lang="en-US" altLang="ko-KR" b="1" dirty="0"/>
              <a:t>MR Images</a:t>
            </a:r>
          </a:p>
          <a:p>
            <a:pPr lvl="1"/>
            <a:r>
              <a:rPr lang="en-US" altLang="ko-KR" dirty="0"/>
              <a:t>Samsung Medical Center</a:t>
            </a:r>
            <a:r>
              <a:rPr lang="ko-KR" altLang="en-US" dirty="0"/>
              <a:t> </a:t>
            </a:r>
            <a:r>
              <a:rPr lang="en-US" altLang="ko-KR" dirty="0"/>
              <a:t>data</a:t>
            </a:r>
          </a:p>
          <a:p>
            <a:pPr lvl="1"/>
            <a:r>
              <a:rPr lang="en-US" altLang="ko-KR" dirty="0"/>
              <a:t>102 images  (modality: T1)</a:t>
            </a:r>
            <a:endParaRPr lang="en-US" altLang="ko-KR" b="0" dirty="0"/>
          </a:p>
          <a:p>
            <a:pPr lvl="2"/>
            <a:r>
              <a:rPr lang="en-US" altLang="ko-KR" dirty="0"/>
              <a:t>Error: 4 MS</a:t>
            </a:r>
          </a:p>
          <a:p>
            <a:pPr lvl="2"/>
            <a:r>
              <a:rPr lang="en-US" altLang="ko-KR" dirty="0"/>
              <a:t>Base-line only</a:t>
            </a:r>
          </a:p>
        </p:txBody>
      </p:sp>
      <p:graphicFrame>
        <p:nvGraphicFramePr>
          <p:cNvPr id="11" name="표 4">
            <a:extLst>
              <a:ext uri="{FF2B5EF4-FFF2-40B4-BE49-F238E27FC236}">
                <a16:creationId xmlns:a16="http://schemas.microsoft.com/office/drawing/2014/main" id="{069F6C74-593F-4B26-8643-2A25311E3F78}"/>
              </a:ext>
            </a:extLst>
          </p:cNvPr>
          <p:cNvGraphicFramePr>
            <a:graphicFrameLocks noGrp="1"/>
          </p:cNvGraphicFramePr>
          <p:nvPr>
            <p:extLst>
              <p:ext uri="{D42A27DB-BD31-4B8C-83A1-F6EECF244321}">
                <p14:modId xmlns:p14="http://schemas.microsoft.com/office/powerpoint/2010/main" val="185488014"/>
              </p:ext>
            </p:extLst>
          </p:nvPr>
        </p:nvGraphicFramePr>
        <p:xfrm>
          <a:off x="484414" y="2937548"/>
          <a:ext cx="5965372" cy="3474720"/>
        </p:xfrm>
        <a:graphic>
          <a:graphicData uri="http://schemas.openxmlformats.org/drawingml/2006/table">
            <a:tbl>
              <a:tblPr firstRow="1" bandRow="1">
                <a:tableStyleId>{5C22544A-7EE6-4342-B048-85BDC9FD1C3A}</a:tableStyleId>
              </a:tblPr>
              <a:tblGrid>
                <a:gridCol w="1406388">
                  <a:extLst>
                    <a:ext uri="{9D8B030D-6E8A-4147-A177-3AD203B41FA5}">
                      <a16:colId xmlns:a16="http://schemas.microsoft.com/office/drawing/2014/main" val="358024404"/>
                    </a:ext>
                  </a:extLst>
                </a:gridCol>
                <a:gridCol w="1975441">
                  <a:extLst>
                    <a:ext uri="{9D8B030D-6E8A-4147-A177-3AD203B41FA5}">
                      <a16:colId xmlns:a16="http://schemas.microsoft.com/office/drawing/2014/main" val="1567439954"/>
                    </a:ext>
                  </a:extLst>
                </a:gridCol>
                <a:gridCol w="2583543">
                  <a:extLst>
                    <a:ext uri="{9D8B030D-6E8A-4147-A177-3AD203B41FA5}">
                      <a16:colId xmlns:a16="http://schemas.microsoft.com/office/drawing/2014/main" val="2518652850"/>
                    </a:ext>
                  </a:extLst>
                </a:gridCol>
              </a:tblGrid>
              <a:tr h="0">
                <a:tc rowSpan="2">
                  <a:txBody>
                    <a:bodyPr/>
                    <a:lstStyle/>
                    <a:p>
                      <a:pPr algn="ctr" latinLnBrk="1"/>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latinLnBrk="1"/>
                      <a:r>
                        <a:rPr lang="en-US" altLang="ko-KR" strike="noStrike" dirty="0">
                          <a:solidFill>
                            <a:schemeClr val="tx1"/>
                          </a:solidFill>
                        </a:rPr>
                        <a:t>Disease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latinLnBrk="1"/>
                      <a:endParaRPr lang="en-US" altLang="ko-KR" strike="noStrik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122919"/>
                  </a:ext>
                </a:extLst>
              </a:tr>
              <a:tr h="357282">
                <a:tc vMerge="1">
                  <a:txBody>
                    <a:bodyPr/>
                    <a:lstStyle/>
                    <a:p>
                      <a:pPr algn="ctr" latinLnBrk="1"/>
                      <a:endParaRPr lang="ko-KR" altLang="en-US" sz="1800" b="0" strike="noStrike"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strike="noStrike" dirty="0">
                          <a:solidFill>
                            <a:schemeClr val="tx1"/>
                          </a:solidFill>
                        </a:rPr>
                        <a:t>NMOSD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strike="noStrike" dirty="0">
                          <a:solidFill>
                            <a:schemeClr val="tx1"/>
                          </a:solidFill>
                        </a:rPr>
                        <a:t>MS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543817"/>
                  </a:ext>
                </a:extLst>
              </a:tr>
              <a:tr h="357282">
                <a:tc>
                  <a:txBody>
                    <a:bodyPr/>
                    <a:lstStyle/>
                    <a:p>
                      <a:pPr algn="l" latinLnBrk="1"/>
                      <a:r>
                        <a:rPr lang="en-US" altLang="ko-KR" sz="1800" b="0" strike="noStrike" dirty="0">
                          <a:solidFill>
                            <a:schemeClr val="tx1"/>
                          </a:solidFill>
                          <a:latin typeface="+mn-lt"/>
                        </a:rPr>
                        <a:t>Total</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31</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71</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880023"/>
                  </a:ext>
                </a:extLst>
              </a:tr>
              <a:tr h="357282">
                <a:tc>
                  <a:txBody>
                    <a:bodyPr/>
                    <a:lstStyle/>
                    <a:p>
                      <a:pPr algn="l" latinLnBrk="1"/>
                      <a:r>
                        <a:rPr lang="en-US" altLang="ko-KR" sz="1800" b="0" strike="noStrike" dirty="0">
                          <a:solidFill>
                            <a:schemeClr val="tx1"/>
                          </a:solidFill>
                          <a:latin typeface="+mn-lt"/>
                        </a:rPr>
                        <a:t>Base line</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28</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45</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15498419"/>
                  </a:ext>
                </a:extLst>
              </a:tr>
              <a:tr h="357282">
                <a:tc>
                  <a:txBody>
                    <a:bodyPr/>
                    <a:lstStyle/>
                    <a:p>
                      <a:pPr algn="l" latinLnBrk="1"/>
                      <a:r>
                        <a:rPr lang="en-US" altLang="ko-KR" sz="1800" b="0" strike="noStrike" dirty="0">
                          <a:solidFill>
                            <a:schemeClr val="tx1"/>
                          </a:solidFill>
                          <a:latin typeface="+mn-lt"/>
                        </a:rPr>
                        <a:t>No error base line</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28</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strike="noStrike" dirty="0">
                          <a:solidFill>
                            <a:schemeClr val="tx1"/>
                          </a:solidFill>
                          <a:latin typeface="+mn-lt"/>
                        </a:rPr>
                        <a:t>41</a:t>
                      </a:r>
                      <a:endParaRPr lang="ko-KR" altLang="en-US" sz="1800" b="0" strike="noStrike"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88697516"/>
                  </a:ext>
                </a:extLst>
              </a:tr>
              <a:tr h="357282">
                <a:tc>
                  <a:txBody>
                    <a:bodyPr/>
                    <a:lstStyle/>
                    <a:p>
                      <a:pPr marL="0" algn="l" defTabSz="914400" rtl="0" eaLnBrk="1" latinLnBrk="1" hangingPunct="1"/>
                      <a:r>
                        <a:rPr lang="en-US" altLang="ko-KR" sz="1800" b="0" strike="noStrike" kern="1200" dirty="0">
                          <a:solidFill>
                            <a:schemeClr val="tx1"/>
                          </a:solidFill>
                          <a:latin typeface="+mn-lt"/>
                          <a:ea typeface="+mn-ea"/>
                          <a:cs typeface="+mn-cs"/>
                        </a:rPr>
                        <a:t>FACIT-fatigue exist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1" hangingPunct="1"/>
                      <a:r>
                        <a:rPr lang="en-US" altLang="ko-KR" sz="1800" b="0" strike="noStrike" kern="1200" dirty="0">
                          <a:solidFill>
                            <a:schemeClr val="tx1"/>
                          </a:solidFill>
                          <a:latin typeface="+mn-lt"/>
                          <a:ea typeface="+mn-ea"/>
                          <a:cs typeface="+mn-cs"/>
                        </a:rPr>
                        <a:t>27</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1" hangingPunct="1"/>
                      <a:r>
                        <a:rPr lang="en-US" altLang="ko-KR" sz="1800" b="0" strike="noStrike" kern="1200" dirty="0">
                          <a:solidFill>
                            <a:schemeClr val="tx1"/>
                          </a:solidFill>
                          <a:latin typeface="+mn-lt"/>
                          <a:ea typeface="+mn-ea"/>
                          <a:cs typeface="+mn-cs"/>
                        </a:rPr>
                        <a:t>41</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611973"/>
                  </a:ext>
                </a:extLst>
              </a:tr>
              <a:tr h="357282">
                <a:tc>
                  <a:txBody>
                    <a:bodyPr/>
                    <a:lstStyle/>
                    <a:p>
                      <a:pPr marL="0" algn="l" defTabSz="914400" rtl="0" eaLnBrk="1" latinLnBrk="1" hangingPunct="1"/>
                      <a:r>
                        <a:rPr lang="en-US" altLang="ko-KR" sz="1800" b="0" strike="noStrike" kern="1200" dirty="0">
                          <a:solidFill>
                            <a:schemeClr val="tx1"/>
                          </a:solidFill>
                          <a:latin typeface="+mn-lt"/>
                          <a:ea typeface="+mn-ea"/>
                          <a:cs typeface="+mn-cs"/>
                        </a:rPr>
                        <a:t>BDI exist</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1" hangingPunct="1"/>
                      <a:r>
                        <a:rPr lang="en-US" altLang="ko-KR" sz="1800" b="0" strike="noStrike" kern="1200" dirty="0">
                          <a:solidFill>
                            <a:schemeClr val="tx1"/>
                          </a:solidFill>
                          <a:latin typeface="+mn-lt"/>
                          <a:ea typeface="+mn-ea"/>
                          <a:cs typeface="+mn-cs"/>
                        </a:rPr>
                        <a:t>24</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1" hangingPunct="1"/>
                      <a:r>
                        <a:rPr lang="en-US" altLang="ko-KR" sz="1800" b="0" strike="noStrike" kern="1200" dirty="0">
                          <a:solidFill>
                            <a:schemeClr val="tx1"/>
                          </a:solidFill>
                          <a:latin typeface="+mn-lt"/>
                          <a:ea typeface="+mn-ea"/>
                          <a:cs typeface="+mn-cs"/>
                        </a:rPr>
                        <a:t>40</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84539429"/>
                  </a:ext>
                </a:extLst>
              </a:tr>
              <a:tr h="357282">
                <a:tc>
                  <a:txBody>
                    <a:bodyPr/>
                    <a:lstStyle/>
                    <a:p>
                      <a:pPr marL="0" algn="l" defTabSz="914400" rtl="0" eaLnBrk="1" latinLnBrk="1" hangingPunct="1"/>
                      <a:r>
                        <a:rPr lang="en-US" altLang="ko-KR" sz="1800" b="0" strike="noStrike" kern="1200" dirty="0">
                          <a:solidFill>
                            <a:schemeClr val="tx1"/>
                          </a:solidFill>
                          <a:latin typeface="+mn-lt"/>
                          <a:ea typeface="+mn-ea"/>
                          <a:cs typeface="+mn-cs"/>
                        </a:rPr>
                        <a:t>EDSS exist</a:t>
                      </a:r>
                      <a:endParaRPr lang="ko-KR" altLang="en-US" sz="1800" b="0" strike="noStrike"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1" hangingPunct="1"/>
                      <a:r>
                        <a:rPr lang="en-US" altLang="ko-KR" sz="1800" b="1" strike="noStrike" kern="1200" dirty="0">
                          <a:solidFill>
                            <a:srgbClr val="FF0000"/>
                          </a:solidFill>
                          <a:latin typeface="+mn-lt"/>
                          <a:ea typeface="+mn-ea"/>
                          <a:cs typeface="+mn-cs"/>
                        </a:rPr>
                        <a:t>21</a:t>
                      </a:r>
                      <a:endParaRPr lang="ko-KR" altLang="en-US" sz="1800" b="1" strike="noStrike" kern="1200" dirty="0">
                        <a:solidFill>
                          <a:srgbClr val="FF000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1" hangingPunct="1"/>
                      <a:r>
                        <a:rPr lang="en-US" altLang="ko-KR" sz="1800" b="1" strike="noStrike" kern="1200" dirty="0">
                          <a:solidFill>
                            <a:srgbClr val="FF0000"/>
                          </a:solidFill>
                          <a:latin typeface="+mn-lt"/>
                          <a:ea typeface="+mn-ea"/>
                          <a:cs typeface="+mn-cs"/>
                        </a:rPr>
                        <a:t>37</a:t>
                      </a:r>
                      <a:endParaRPr lang="ko-KR" altLang="en-US" sz="1800" b="1" strike="noStrike" kern="1200" dirty="0">
                        <a:solidFill>
                          <a:srgbClr val="FF000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353497"/>
                  </a:ext>
                </a:extLst>
              </a:tr>
            </a:tbl>
          </a:graphicData>
        </a:graphic>
      </p:graphicFrame>
      <p:sp>
        <p:nvSpPr>
          <p:cNvPr id="7" name="내용 개체 틀 2">
            <a:extLst>
              <a:ext uri="{FF2B5EF4-FFF2-40B4-BE49-F238E27FC236}">
                <a16:creationId xmlns:a16="http://schemas.microsoft.com/office/drawing/2014/main" id="{DF85ABDE-8DC3-4A65-AD9D-56F7C6127050}"/>
              </a:ext>
            </a:extLst>
          </p:cNvPr>
          <p:cNvSpPr txBox="1">
            <a:spLocks/>
          </p:cNvSpPr>
          <p:nvPr/>
        </p:nvSpPr>
        <p:spPr>
          <a:xfrm>
            <a:off x="6803572" y="852055"/>
            <a:ext cx="5388428" cy="56107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mn-lt"/>
                <a:ea typeface="+mn-ea"/>
                <a:cs typeface="+mn-cs"/>
              </a:defRPr>
            </a:lvl1pPr>
            <a:lvl2pPr marL="685800" indent="-228600" algn="l" defTabSz="914400" rtl="0" eaLnBrk="1" latinLnBrk="1" hangingPunct="1">
              <a:lnSpc>
                <a:spcPct val="90000"/>
              </a:lnSpc>
              <a:spcBef>
                <a:spcPts val="500"/>
              </a:spcBef>
              <a:buSzPct val="70000"/>
              <a:buFont typeface="Calibri" panose="020F0502020204030204" pitchFamily="34" charset="0"/>
              <a:buChar char="○"/>
              <a:defRPr sz="2400" b="0" kern="1200" spc="-100" baseline="0">
                <a:solidFill>
                  <a:schemeClr val="tx1"/>
                </a:solidFill>
                <a:latin typeface="+mn-lt"/>
                <a:ea typeface="+mn-ea"/>
                <a:cs typeface="+mn-cs"/>
              </a:defRPr>
            </a:lvl2pPr>
            <a:lvl3pPr marL="1143000" indent="-228600" algn="l" defTabSz="914400" rtl="0" eaLnBrk="1" latinLnBrk="1" hangingPunct="1">
              <a:lnSpc>
                <a:spcPct val="90000"/>
              </a:lnSpc>
              <a:spcBef>
                <a:spcPts val="500"/>
              </a:spcBef>
              <a:buSzPct val="113000"/>
              <a:buFont typeface="Calibri" panose="020F0502020204030204" pitchFamily="34" charset="0"/>
              <a:buChar char="−"/>
              <a:defRPr sz="2000" b="0" kern="1200" spc="-100" baseline="0">
                <a:solidFill>
                  <a:schemeClr val="tx1"/>
                </a:solidFill>
                <a:latin typeface="+mn-lt"/>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Questionnaire</a:t>
            </a:r>
          </a:p>
          <a:p>
            <a:pPr lvl="1"/>
            <a:r>
              <a:rPr lang="en-US" altLang="ko-KR" dirty="0"/>
              <a:t>FACIT-fatigue scale</a:t>
            </a:r>
          </a:p>
          <a:p>
            <a:pPr lvl="1"/>
            <a:endParaRPr lang="en-US" altLang="ko-KR" dirty="0"/>
          </a:p>
          <a:p>
            <a:pPr marL="457200" lvl="1" indent="0">
              <a:buNone/>
            </a:pPr>
            <a:endParaRPr lang="en-US" altLang="ko-KR" dirty="0"/>
          </a:p>
          <a:p>
            <a:pPr lvl="1"/>
            <a:r>
              <a:rPr lang="en-US" altLang="ko-KR" dirty="0"/>
              <a:t>Beck Depression Inventory (BDI)</a:t>
            </a:r>
          </a:p>
          <a:p>
            <a:pPr lvl="1"/>
            <a:endParaRPr lang="en-US" altLang="ko-KR" dirty="0"/>
          </a:p>
          <a:p>
            <a:pPr lvl="1"/>
            <a:endParaRPr lang="en-US" altLang="ko-KR" dirty="0"/>
          </a:p>
          <a:p>
            <a:pPr lvl="1"/>
            <a:endParaRPr lang="en-US" altLang="ko-KR" dirty="0"/>
          </a:p>
          <a:p>
            <a:pPr marL="457200" lvl="1" indent="0">
              <a:buNone/>
            </a:pPr>
            <a:endParaRPr lang="en-US" altLang="ko-KR" dirty="0"/>
          </a:p>
          <a:p>
            <a:pPr lvl="1"/>
            <a:r>
              <a:rPr lang="en-US" altLang="ko-KR" dirty="0"/>
              <a:t>Expanded Disability Status Scale (EDSS)</a:t>
            </a:r>
          </a:p>
        </p:txBody>
      </p:sp>
      <p:grpSp>
        <p:nvGrpSpPr>
          <p:cNvPr id="62" name="그룹 61">
            <a:extLst>
              <a:ext uri="{FF2B5EF4-FFF2-40B4-BE49-F238E27FC236}">
                <a16:creationId xmlns:a16="http://schemas.microsoft.com/office/drawing/2014/main" id="{9A1C8FE1-3766-4AB5-ABD6-7AF720512AA5}"/>
              </a:ext>
            </a:extLst>
          </p:cNvPr>
          <p:cNvGrpSpPr/>
          <p:nvPr/>
        </p:nvGrpSpPr>
        <p:grpSpPr>
          <a:xfrm>
            <a:off x="9968306" y="2884638"/>
            <a:ext cx="2107604" cy="1707939"/>
            <a:chOff x="11114211" y="4298006"/>
            <a:chExt cx="1839639" cy="1707939"/>
          </a:xfrm>
        </p:grpSpPr>
        <p:sp>
          <p:nvSpPr>
            <p:cNvPr id="42" name="자유형: 도형 41">
              <a:extLst>
                <a:ext uri="{FF2B5EF4-FFF2-40B4-BE49-F238E27FC236}">
                  <a16:creationId xmlns:a16="http://schemas.microsoft.com/office/drawing/2014/main" id="{27B20141-D58F-40EB-AF70-E7419EF293B3}"/>
                </a:ext>
              </a:extLst>
            </p:cNvPr>
            <p:cNvSpPr/>
            <p:nvPr/>
          </p:nvSpPr>
          <p:spPr>
            <a:xfrm>
              <a:off x="11411858" y="4483213"/>
              <a:ext cx="1378856" cy="696685"/>
            </a:xfrm>
            <a:custGeom>
              <a:avLst/>
              <a:gdLst>
                <a:gd name="connsiteX0" fmla="*/ 0 w 1582057"/>
                <a:gd name="connsiteY0" fmla="*/ 1016000 h 1016000"/>
                <a:gd name="connsiteX1" fmla="*/ 1582057 w 1582057"/>
                <a:gd name="connsiteY1" fmla="*/ 0 h 1016000"/>
              </a:gdLst>
              <a:ahLst/>
              <a:cxnLst>
                <a:cxn ang="0">
                  <a:pos x="connsiteX0" y="connsiteY0"/>
                </a:cxn>
                <a:cxn ang="0">
                  <a:pos x="connsiteX1" y="connsiteY1"/>
                </a:cxn>
              </a:cxnLst>
              <a:rect l="l" t="t" r="r" b="b"/>
              <a:pathLst>
                <a:path w="1582057" h="1016000">
                  <a:moveTo>
                    <a:pt x="0" y="1016000"/>
                  </a:moveTo>
                  <a:cubicBezTo>
                    <a:pt x="528146" y="678573"/>
                    <a:pt x="1138889" y="443168"/>
                    <a:pt x="1582057" y="0"/>
                  </a:cubicBezTo>
                </a:path>
              </a:pathLst>
            </a:custGeom>
            <a:no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endParaRPr lang="ko-KR" altLang="en-US" dirty="0"/>
            </a:p>
          </p:txBody>
        </p:sp>
        <p:cxnSp>
          <p:nvCxnSpPr>
            <p:cNvPr id="55" name="직선 화살표 연결선 54">
              <a:extLst>
                <a:ext uri="{FF2B5EF4-FFF2-40B4-BE49-F238E27FC236}">
                  <a16:creationId xmlns:a16="http://schemas.microsoft.com/office/drawing/2014/main" id="{1BA5DF8F-CE67-4C32-BFBA-C7E6D39CC351}"/>
                </a:ext>
              </a:extLst>
            </p:cNvPr>
            <p:cNvCxnSpPr>
              <a:cxnSpLocks/>
            </p:cNvCxnSpPr>
            <p:nvPr/>
          </p:nvCxnSpPr>
          <p:spPr>
            <a:xfrm>
              <a:off x="11411473" y="5532446"/>
              <a:ext cx="149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0CFADB0A-6804-44F7-AFF2-09BBC7F3BE36}"/>
                </a:ext>
              </a:extLst>
            </p:cNvPr>
            <p:cNvCxnSpPr>
              <a:cxnSpLocks/>
            </p:cNvCxnSpPr>
            <p:nvPr/>
          </p:nvCxnSpPr>
          <p:spPr>
            <a:xfrm flipV="1">
              <a:off x="11411473" y="4298006"/>
              <a:ext cx="0" cy="12344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757796E-37E0-44DF-ADF4-8C229A022075}"/>
                </a:ext>
              </a:extLst>
            </p:cNvPr>
            <p:cNvSpPr txBox="1"/>
            <p:nvPr/>
          </p:nvSpPr>
          <p:spPr>
            <a:xfrm>
              <a:off x="11408747" y="5518516"/>
              <a:ext cx="368292" cy="307777"/>
            </a:xfrm>
            <a:prstGeom prst="rect">
              <a:avLst/>
            </a:prstGeom>
            <a:noFill/>
          </p:spPr>
          <p:txBody>
            <a:bodyPr wrap="square" rtlCol="0">
              <a:spAutoFit/>
            </a:bodyPr>
            <a:lstStyle/>
            <a:p>
              <a:r>
                <a:rPr lang="en-US" altLang="ko-KR" sz="1400" dirty="0"/>
                <a:t>0</a:t>
              </a:r>
              <a:endParaRPr lang="ko-KR" altLang="en-US" dirty="0"/>
            </a:p>
          </p:txBody>
        </p:sp>
        <p:sp>
          <p:nvSpPr>
            <p:cNvPr id="58" name="TextBox 57">
              <a:extLst>
                <a:ext uri="{FF2B5EF4-FFF2-40B4-BE49-F238E27FC236}">
                  <a16:creationId xmlns:a16="http://schemas.microsoft.com/office/drawing/2014/main" id="{A7D7E9B9-7C56-4078-B8BB-2873FECF27B2}"/>
                </a:ext>
              </a:extLst>
            </p:cNvPr>
            <p:cNvSpPr txBox="1"/>
            <p:nvPr/>
          </p:nvSpPr>
          <p:spPr>
            <a:xfrm>
              <a:off x="12551691" y="5518079"/>
              <a:ext cx="368292" cy="307777"/>
            </a:xfrm>
            <a:prstGeom prst="rect">
              <a:avLst/>
            </a:prstGeom>
            <a:noFill/>
          </p:spPr>
          <p:txBody>
            <a:bodyPr wrap="square" rtlCol="0">
              <a:spAutoFit/>
            </a:bodyPr>
            <a:lstStyle/>
            <a:p>
              <a:r>
                <a:rPr lang="en-US" altLang="ko-KR" sz="1400" dirty="0"/>
                <a:t>63</a:t>
              </a:r>
              <a:endParaRPr lang="ko-KR" altLang="en-US" dirty="0"/>
            </a:p>
          </p:txBody>
        </p:sp>
        <p:sp>
          <p:nvSpPr>
            <p:cNvPr id="60" name="TextBox 59">
              <a:extLst>
                <a:ext uri="{FF2B5EF4-FFF2-40B4-BE49-F238E27FC236}">
                  <a16:creationId xmlns:a16="http://schemas.microsoft.com/office/drawing/2014/main" id="{C32C418D-1799-4316-9885-D504D9313268}"/>
                </a:ext>
              </a:extLst>
            </p:cNvPr>
            <p:cNvSpPr txBox="1"/>
            <p:nvPr/>
          </p:nvSpPr>
          <p:spPr>
            <a:xfrm rot="16200000">
              <a:off x="10710848" y="4701369"/>
              <a:ext cx="1114504" cy="307777"/>
            </a:xfrm>
            <a:prstGeom prst="rect">
              <a:avLst/>
            </a:prstGeom>
            <a:noFill/>
          </p:spPr>
          <p:txBody>
            <a:bodyPr wrap="square" rtlCol="0">
              <a:spAutoFit/>
            </a:bodyPr>
            <a:lstStyle/>
            <a:p>
              <a:pPr algn="r"/>
              <a:r>
                <a:rPr lang="en-US" altLang="ko-KR" sz="1400" dirty="0"/>
                <a:t>Depression</a:t>
              </a:r>
              <a:endParaRPr lang="ko-KR" altLang="en-US" sz="1400" dirty="0"/>
            </a:p>
          </p:txBody>
        </p:sp>
        <p:sp>
          <p:nvSpPr>
            <p:cNvPr id="61" name="TextBox 60">
              <a:extLst>
                <a:ext uri="{FF2B5EF4-FFF2-40B4-BE49-F238E27FC236}">
                  <a16:creationId xmlns:a16="http://schemas.microsoft.com/office/drawing/2014/main" id="{EC92A8BC-6EE3-41E5-8BBA-691598824FF5}"/>
                </a:ext>
              </a:extLst>
            </p:cNvPr>
            <p:cNvSpPr txBox="1"/>
            <p:nvPr/>
          </p:nvSpPr>
          <p:spPr>
            <a:xfrm>
              <a:off x="11276979" y="5698168"/>
              <a:ext cx="1676871" cy="307777"/>
            </a:xfrm>
            <a:prstGeom prst="rect">
              <a:avLst/>
            </a:prstGeom>
            <a:noFill/>
          </p:spPr>
          <p:txBody>
            <a:bodyPr wrap="square" rtlCol="0">
              <a:spAutoFit/>
            </a:bodyPr>
            <a:lstStyle/>
            <a:p>
              <a:pPr algn="ctr"/>
              <a:r>
                <a:rPr lang="en-US" altLang="ko-KR" sz="1400" dirty="0"/>
                <a:t>BDI</a:t>
              </a:r>
              <a:endParaRPr lang="ko-KR" altLang="en-US" dirty="0"/>
            </a:p>
          </p:txBody>
        </p:sp>
      </p:grpSp>
      <p:grpSp>
        <p:nvGrpSpPr>
          <p:cNvPr id="74" name="그룹 73">
            <a:extLst>
              <a:ext uri="{FF2B5EF4-FFF2-40B4-BE49-F238E27FC236}">
                <a16:creationId xmlns:a16="http://schemas.microsoft.com/office/drawing/2014/main" id="{1C73FD87-9323-4D3C-859F-DDD509848B22}"/>
              </a:ext>
            </a:extLst>
          </p:cNvPr>
          <p:cNvGrpSpPr/>
          <p:nvPr/>
        </p:nvGrpSpPr>
        <p:grpSpPr>
          <a:xfrm>
            <a:off x="9974108" y="660591"/>
            <a:ext cx="2101780" cy="1722092"/>
            <a:chOff x="10084788" y="1179584"/>
            <a:chExt cx="1839529" cy="1722092"/>
          </a:xfrm>
        </p:grpSpPr>
        <p:grpSp>
          <p:nvGrpSpPr>
            <p:cNvPr id="52" name="그룹 51">
              <a:extLst>
                <a:ext uri="{FF2B5EF4-FFF2-40B4-BE49-F238E27FC236}">
                  <a16:creationId xmlns:a16="http://schemas.microsoft.com/office/drawing/2014/main" id="{807ECCBB-2DCC-45C3-8982-99CBF5FFB732}"/>
                </a:ext>
              </a:extLst>
            </p:cNvPr>
            <p:cNvGrpSpPr/>
            <p:nvPr/>
          </p:nvGrpSpPr>
          <p:grpSpPr>
            <a:xfrm>
              <a:off x="10084788" y="1179584"/>
              <a:ext cx="1839529" cy="1722092"/>
              <a:chOff x="10893362" y="1131750"/>
              <a:chExt cx="1839529" cy="1722092"/>
            </a:xfrm>
          </p:grpSpPr>
          <p:sp>
            <p:nvSpPr>
              <p:cNvPr id="22" name="자유형: 도형 21">
                <a:extLst>
                  <a:ext uri="{FF2B5EF4-FFF2-40B4-BE49-F238E27FC236}">
                    <a16:creationId xmlns:a16="http://schemas.microsoft.com/office/drawing/2014/main" id="{0F1BB891-62CC-4D43-A2AC-5BC2549A452A}"/>
                  </a:ext>
                </a:extLst>
              </p:cNvPr>
              <p:cNvSpPr/>
              <p:nvPr/>
            </p:nvSpPr>
            <p:spPr>
              <a:xfrm rot="3781336">
                <a:off x="11190514" y="1393007"/>
                <a:ext cx="1407885" cy="885371"/>
              </a:xfrm>
              <a:custGeom>
                <a:avLst/>
                <a:gdLst>
                  <a:gd name="connsiteX0" fmla="*/ 0 w 1146629"/>
                  <a:gd name="connsiteY0" fmla="*/ 885372 h 885372"/>
                  <a:gd name="connsiteX1" fmla="*/ 58057 w 1146629"/>
                  <a:gd name="connsiteY1" fmla="*/ 769258 h 885372"/>
                  <a:gd name="connsiteX2" fmla="*/ 101600 w 1146629"/>
                  <a:gd name="connsiteY2" fmla="*/ 711200 h 885372"/>
                  <a:gd name="connsiteX3" fmla="*/ 420915 w 1146629"/>
                  <a:gd name="connsiteY3" fmla="*/ 508000 h 885372"/>
                  <a:gd name="connsiteX4" fmla="*/ 682172 w 1146629"/>
                  <a:gd name="connsiteY4" fmla="*/ 333829 h 885372"/>
                  <a:gd name="connsiteX5" fmla="*/ 769257 w 1146629"/>
                  <a:gd name="connsiteY5" fmla="*/ 275772 h 885372"/>
                  <a:gd name="connsiteX6" fmla="*/ 856343 w 1146629"/>
                  <a:gd name="connsiteY6" fmla="*/ 217715 h 885372"/>
                  <a:gd name="connsiteX7" fmla="*/ 986972 w 1146629"/>
                  <a:gd name="connsiteY7" fmla="*/ 116115 h 885372"/>
                  <a:gd name="connsiteX8" fmla="*/ 1045029 w 1146629"/>
                  <a:gd name="connsiteY8" fmla="*/ 58058 h 885372"/>
                  <a:gd name="connsiteX9" fmla="*/ 1146629 w 1146629"/>
                  <a:gd name="connsiteY9" fmla="*/ 0 h 8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6629" h="885372">
                    <a:moveTo>
                      <a:pt x="0" y="885372"/>
                    </a:moveTo>
                    <a:cubicBezTo>
                      <a:pt x="29604" y="811363"/>
                      <a:pt x="18529" y="824597"/>
                      <a:pt x="58057" y="769258"/>
                    </a:cubicBezTo>
                    <a:cubicBezTo>
                      <a:pt x="72118" y="749573"/>
                      <a:pt x="82505" y="726052"/>
                      <a:pt x="101600" y="711200"/>
                    </a:cubicBezTo>
                    <a:cubicBezTo>
                      <a:pt x="347338" y="520071"/>
                      <a:pt x="245569" y="620221"/>
                      <a:pt x="420915" y="508000"/>
                    </a:cubicBezTo>
                    <a:cubicBezTo>
                      <a:pt x="509070" y="451580"/>
                      <a:pt x="595086" y="391886"/>
                      <a:pt x="682172" y="333829"/>
                    </a:cubicBezTo>
                    <a:lnTo>
                      <a:pt x="769257" y="275772"/>
                    </a:lnTo>
                    <a:cubicBezTo>
                      <a:pt x="798286" y="256420"/>
                      <a:pt x="828804" y="239134"/>
                      <a:pt x="856343" y="217715"/>
                    </a:cubicBezTo>
                    <a:cubicBezTo>
                      <a:pt x="899886" y="183848"/>
                      <a:pt x="944861" y="151747"/>
                      <a:pt x="986972" y="116115"/>
                    </a:cubicBezTo>
                    <a:cubicBezTo>
                      <a:pt x="1007865" y="98437"/>
                      <a:pt x="1023426" y="74861"/>
                      <a:pt x="1045029" y="58058"/>
                    </a:cubicBezTo>
                    <a:cubicBezTo>
                      <a:pt x="1074492" y="35142"/>
                      <a:pt x="1112457" y="17087"/>
                      <a:pt x="1146629" y="0"/>
                    </a:cubicBezTo>
                  </a:path>
                </a:pathLst>
              </a:custGeom>
              <a:no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id="{0069390C-AD7E-4939-A579-27E0612DDF5E}"/>
                  </a:ext>
                </a:extLst>
              </p:cNvPr>
              <p:cNvCxnSpPr>
                <a:cxnSpLocks/>
              </p:cNvCxnSpPr>
              <p:nvPr/>
            </p:nvCxnSpPr>
            <p:spPr>
              <a:xfrm>
                <a:off x="11190514" y="2380343"/>
                <a:ext cx="149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01F03DC-0BA0-4299-B967-51CCD1919FAB}"/>
                  </a:ext>
                </a:extLst>
              </p:cNvPr>
              <p:cNvCxnSpPr>
                <a:cxnSpLocks/>
              </p:cNvCxnSpPr>
              <p:nvPr/>
            </p:nvCxnSpPr>
            <p:spPr>
              <a:xfrm flipV="1">
                <a:off x="11190514" y="1145903"/>
                <a:ext cx="0" cy="12344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3845AEB-F766-4648-BC78-8289F418DBEB}"/>
                  </a:ext>
                </a:extLst>
              </p:cNvPr>
              <p:cNvSpPr txBox="1"/>
              <p:nvPr/>
            </p:nvSpPr>
            <p:spPr>
              <a:xfrm>
                <a:off x="11187788" y="2366413"/>
                <a:ext cx="368292" cy="307777"/>
              </a:xfrm>
              <a:prstGeom prst="rect">
                <a:avLst/>
              </a:prstGeom>
              <a:noFill/>
            </p:spPr>
            <p:txBody>
              <a:bodyPr wrap="square" rtlCol="0">
                <a:spAutoFit/>
              </a:bodyPr>
              <a:lstStyle/>
              <a:p>
                <a:r>
                  <a:rPr lang="en-US" altLang="ko-KR" sz="1400" dirty="0"/>
                  <a:t>0</a:t>
                </a:r>
                <a:endParaRPr lang="ko-KR" altLang="en-US" dirty="0"/>
              </a:p>
            </p:txBody>
          </p:sp>
          <p:sp>
            <p:nvSpPr>
              <p:cNvPr id="44" name="TextBox 43">
                <a:extLst>
                  <a:ext uri="{FF2B5EF4-FFF2-40B4-BE49-F238E27FC236}">
                    <a16:creationId xmlns:a16="http://schemas.microsoft.com/office/drawing/2014/main" id="{EC9E0B64-0F29-46A0-A267-36B57B19D85A}"/>
                  </a:ext>
                </a:extLst>
              </p:cNvPr>
              <p:cNvSpPr txBox="1"/>
              <p:nvPr/>
            </p:nvSpPr>
            <p:spPr>
              <a:xfrm>
                <a:off x="12330732" y="2365976"/>
                <a:ext cx="368292" cy="307777"/>
              </a:xfrm>
              <a:prstGeom prst="rect">
                <a:avLst/>
              </a:prstGeom>
              <a:noFill/>
            </p:spPr>
            <p:txBody>
              <a:bodyPr wrap="square" rtlCol="0">
                <a:spAutoFit/>
              </a:bodyPr>
              <a:lstStyle/>
              <a:p>
                <a:r>
                  <a:rPr lang="en-US" altLang="ko-KR" sz="1400" dirty="0"/>
                  <a:t>52</a:t>
                </a:r>
                <a:endParaRPr lang="ko-KR" altLang="en-US" dirty="0"/>
              </a:p>
            </p:txBody>
          </p:sp>
          <p:sp>
            <p:nvSpPr>
              <p:cNvPr id="45" name="TextBox 44">
                <a:extLst>
                  <a:ext uri="{FF2B5EF4-FFF2-40B4-BE49-F238E27FC236}">
                    <a16:creationId xmlns:a16="http://schemas.microsoft.com/office/drawing/2014/main" id="{3F78CA4F-6531-4162-8D0D-F454B5E9C1BC}"/>
                  </a:ext>
                </a:extLst>
              </p:cNvPr>
              <p:cNvSpPr txBox="1"/>
              <p:nvPr/>
            </p:nvSpPr>
            <p:spPr>
              <a:xfrm>
                <a:off x="11871726" y="2369921"/>
                <a:ext cx="368292" cy="307777"/>
              </a:xfrm>
              <a:prstGeom prst="rect">
                <a:avLst/>
              </a:prstGeom>
              <a:noFill/>
            </p:spPr>
            <p:txBody>
              <a:bodyPr wrap="square" rtlCol="0">
                <a:spAutoFit/>
              </a:bodyPr>
              <a:lstStyle/>
              <a:p>
                <a:r>
                  <a:rPr lang="en-US" altLang="ko-KR" sz="1400" dirty="0"/>
                  <a:t>43</a:t>
                </a:r>
                <a:endParaRPr lang="ko-KR" altLang="en-US" dirty="0"/>
              </a:p>
            </p:txBody>
          </p:sp>
          <p:sp>
            <p:nvSpPr>
              <p:cNvPr id="50" name="TextBox 49">
                <a:extLst>
                  <a:ext uri="{FF2B5EF4-FFF2-40B4-BE49-F238E27FC236}">
                    <a16:creationId xmlns:a16="http://schemas.microsoft.com/office/drawing/2014/main" id="{ACD47582-1741-4A51-803A-EFF6D2FC8A68}"/>
                  </a:ext>
                </a:extLst>
              </p:cNvPr>
              <p:cNvSpPr txBox="1"/>
              <p:nvPr/>
            </p:nvSpPr>
            <p:spPr>
              <a:xfrm rot="16200000">
                <a:off x="10619568" y="1823975"/>
                <a:ext cx="855365" cy="307777"/>
              </a:xfrm>
              <a:prstGeom prst="rect">
                <a:avLst/>
              </a:prstGeom>
              <a:noFill/>
            </p:spPr>
            <p:txBody>
              <a:bodyPr wrap="square" rtlCol="0">
                <a:spAutoFit/>
              </a:bodyPr>
              <a:lstStyle/>
              <a:p>
                <a:pPr algn="r"/>
                <a:r>
                  <a:rPr lang="en-US" altLang="ko-KR" sz="1400" dirty="0"/>
                  <a:t>Fatigue</a:t>
                </a:r>
                <a:endParaRPr lang="ko-KR" altLang="en-US" dirty="0"/>
              </a:p>
            </p:txBody>
          </p:sp>
          <p:sp>
            <p:nvSpPr>
              <p:cNvPr id="51" name="TextBox 50">
                <a:extLst>
                  <a:ext uri="{FF2B5EF4-FFF2-40B4-BE49-F238E27FC236}">
                    <a16:creationId xmlns:a16="http://schemas.microsoft.com/office/drawing/2014/main" id="{80A9E1AA-0D8D-4802-9497-E86F875C076D}"/>
                  </a:ext>
                </a:extLst>
              </p:cNvPr>
              <p:cNvSpPr txBox="1"/>
              <p:nvPr/>
            </p:nvSpPr>
            <p:spPr>
              <a:xfrm>
                <a:off x="11056020" y="2546065"/>
                <a:ext cx="1676871" cy="307777"/>
              </a:xfrm>
              <a:prstGeom prst="rect">
                <a:avLst/>
              </a:prstGeom>
              <a:noFill/>
            </p:spPr>
            <p:txBody>
              <a:bodyPr wrap="square" rtlCol="0">
                <a:spAutoFit/>
              </a:bodyPr>
              <a:lstStyle/>
              <a:p>
                <a:pPr algn="r"/>
                <a:r>
                  <a:rPr lang="en-US" altLang="ko-KR" sz="1400" dirty="0"/>
                  <a:t>FACIT-fatigue scale</a:t>
                </a:r>
                <a:endParaRPr lang="ko-KR" altLang="en-US" dirty="0"/>
              </a:p>
            </p:txBody>
          </p:sp>
        </p:grpSp>
        <p:cxnSp>
          <p:nvCxnSpPr>
            <p:cNvPr id="64" name="직선 연결선 63">
              <a:extLst>
                <a:ext uri="{FF2B5EF4-FFF2-40B4-BE49-F238E27FC236}">
                  <a16:creationId xmlns:a16="http://schemas.microsoft.com/office/drawing/2014/main" id="{C009B158-57B9-4FE2-8F6D-DAD902E62FC0}"/>
                </a:ext>
              </a:extLst>
            </p:cNvPr>
            <p:cNvCxnSpPr>
              <a:cxnSpLocks/>
            </p:cNvCxnSpPr>
            <p:nvPr/>
          </p:nvCxnSpPr>
          <p:spPr>
            <a:xfrm flipV="1">
              <a:off x="11247298" y="1193737"/>
              <a:ext cx="0" cy="122007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5CF4DDD1-5075-4983-BD68-49D6F0A2807B}"/>
              </a:ext>
            </a:extLst>
          </p:cNvPr>
          <p:cNvGrpSpPr/>
          <p:nvPr/>
        </p:nvGrpSpPr>
        <p:grpSpPr>
          <a:xfrm>
            <a:off x="9995487" y="4923944"/>
            <a:ext cx="2080395" cy="1707939"/>
            <a:chOff x="11118104" y="4298006"/>
            <a:chExt cx="1835746" cy="1707939"/>
          </a:xfrm>
        </p:grpSpPr>
        <p:sp>
          <p:nvSpPr>
            <p:cNvPr id="67" name="자유형: 도형 66">
              <a:extLst>
                <a:ext uri="{FF2B5EF4-FFF2-40B4-BE49-F238E27FC236}">
                  <a16:creationId xmlns:a16="http://schemas.microsoft.com/office/drawing/2014/main" id="{2D81503D-F189-49A3-969A-E8F6483D48D4}"/>
                </a:ext>
              </a:extLst>
            </p:cNvPr>
            <p:cNvSpPr/>
            <p:nvPr/>
          </p:nvSpPr>
          <p:spPr>
            <a:xfrm>
              <a:off x="11411857" y="4706399"/>
              <a:ext cx="1386963" cy="473499"/>
            </a:xfrm>
            <a:custGeom>
              <a:avLst/>
              <a:gdLst>
                <a:gd name="connsiteX0" fmla="*/ 0 w 1582057"/>
                <a:gd name="connsiteY0" fmla="*/ 1016000 h 1016000"/>
                <a:gd name="connsiteX1" fmla="*/ 1582057 w 1582057"/>
                <a:gd name="connsiteY1" fmla="*/ 0 h 1016000"/>
              </a:gdLst>
              <a:ahLst/>
              <a:cxnLst>
                <a:cxn ang="0">
                  <a:pos x="connsiteX0" y="connsiteY0"/>
                </a:cxn>
                <a:cxn ang="0">
                  <a:pos x="connsiteX1" y="connsiteY1"/>
                </a:cxn>
              </a:cxnLst>
              <a:rect l="l" t="t" r="r" b="b"/>
              <a:pathLst>
                <a:path w="1582057" h="1016000">
                  <a:moveTo>
                    <a:pt x="0" y="1016000"/>
                  </a:moveTo>
                  <a:cubicBezTo>
                    <a:pt x="528146" y="678573"/>
                    <a:pt x="1138889" y="443168"/>
                    <a:pt x="1582057" y="0"/>
                  </a:cubicBezTo>
                </a:path>
              </a:pathLst>
            </a:custGeom>
            <a:no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endParaRPr lang="ko-KR" altLang="en-US" dirty="0"/>
            </a:p>
          </p:txBody>
        </p:sp>
        <p:cxnSp>
          <p:nvCxnSpPr>
            <p:cNvPr id="68" name="직선 화살표 연결선 67">
              <a:extLst>
                <a:ext uri="{FF2B5EF4-FFF2-40B4-BE49-F238E27FC236}">
                  <a16:creationId xmlns:a16="http://schemas.microsoft.com/office/drawing/2014/main" id="{0A261228-D6C9-47DE-B2B7-D7DFD28F7DE0}"/>
                </a:ext>
              </a:extLst>
            </p:cNvPr>
            <p:cNvCxnSpPr>
              <a:cxnSpLocks/>
            </p:cNvCxnSpPr>
            <p:nvPr/>
          </p:nvCxnSpPr>
          <p:spPr>
            <a:xfrm>
              <a:off x="11411473" y="5532446"/>
              <a:ext cx="149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052D8AD-9894-4105-97DC-3627F539FB68}"/>
                </a:ext>
              </a:extLst>
            </p:cNvPr>
            <p:cNvCxnSpPr>
              <a:cxnSpLocks/>
            </p:cNvCxnSpPr>
            <p:nvPr/>
          </p:nvCxnSpPr>
          <p:spPr>
            <a:xfrm flipV="1">
              <a:off x="11411473" y="4298006"/>
              <a:ext cx="0" cy="12344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A2E918E-4779-4B1B-9412-A4A1518A29FA}"/>
                </a:ext>
              </a:extLst>
            </p:cNvPr>
            <p:cNvSpPr txBox="1"/>
            <p:nvPr/>
          </p:nvSpPr>
          <p:spPr>
            <a:xfrm>
              <a:off x="11408747" y="5518516"/>
              <a:ext cx="368292" cy="307777"/>
            </a:xfrm>
            <a:prstGeom prst="rect">
              <a:avLst/>
            </a:prstGeom>
            <a:noFill/>
          </p:spPr>
          <p:txBody>
            <a:bodyPr wrap="square" rtlCol="0">
              <a:spAutoFit/>
            </a:bodyPr>
            <a:lstStyle/>
            <a:p>
              <a:r>
                <a:rPr lang="en-US" altLang="ko-KR" sz="1400" dirty="0"/>
                <a:t>0</a:t>
              </a:r>
              <a:endParaRPr lang="ko-KR" altLang="en-US" dirty="0"/>
            </a:p>
          </p:txBody>
        </p:sp>
        <p:sp>
          <p:nvSpPr>
            <p:cNvPr id="71" name="TextBox 70">
              <a:extLst>
                <a:ext uri="{FF2B5EF4-FFF2-40B4-BE49-F238E27FC236}">
                  <a16:creationId xmlns:a16="http://schemas.microsoft.com/office/drawing/2014/main" id="{D4ADD090-8471-4958-BA98-7810177A7538}"/>
                </a:ext>
              </a:extLst>
            </p:cNvPr>
            <p:cNvSpPr txBox="1"/>
            <p:nvPr/>
          </p:nvSpPr>
          <p:spPr>
            <a:xfrm>
              <a:off x="12551691" y="5518079"/>
              <a:ext cx="368292" cy="307777"/>
            </a:xfrm>
            <a:prstGeom prst="rect">
              <a:avLst/>
            </a:prstGeom>
            <a:noFill/>
          </p:spPr>
          <p:txBody>
            <a:bodyPr wrap="square" rtlCol="0">
              <a:spAutoFit/>
            </a:bodyPr>
            <a:lstStyle/>
            <a:p>
              <a:r>
                <a:rPr lang="en-US" altLang="ko-KR" sz="1400" dirty="0"/>
                <a:t>10</a:t>
              </a:r>
              <a:endParaRPr lang="ko-KR" altLang="en-US" dirty="0"/>
            </a:p>
          </p:txBody>
        </p:sp>
        <p:sp>
          <p:nvSpPr>
            <p:cNvPr id="72" name="TextBox 71">
              <a:extLst>
                <a:ext uri="{FF2B5EF4-FFF2-40B4-BE49-F238E27FC236}">
                  <a16:creationId xmlns:a16="http://schemas.microsoft.com/office/drawing/2014/main" id="{905E8969-02F6-4EFF-A5CC-6B65BC1E7F74}"/>
                </a:ext>
              </a:extLst>
            </p:cNvPr>
            <p:cNvSpPr txBox="1"/>
            <p:nvPr/>
          </p:nvSpPr>
          <p:spPr>
            <a:xfrm rot="16200000">
              <a:off x="10714741" y="4820257"/>
              <a:ext cx="1114504" cy="307777"/>
            </a:xfrm>
            <a:prstGeom prst="rect">
              <a:avLst/>
            </a:prstGeom>
            <a:noFill/>
          </p:spPr>
          <p:txBody>
            <a:bodyPr wrap="square" rtlCol="0">
              <a:spAutoFit/>
            </a:bodyPr>
            <a:lstStyle/>
            <a:p>
              <a:pPr algn="r"/>
              <a:r>
                <a:rPr lang="en-US" altLang="ko-KR" sz="1400" dirty="0"/>
                <a:t>Disability</a:t>
              </a:r>
              <a:endParaRPr lang="ko-KR" altLang="en-US" sz="1400" dirty="0"/>
            </a:p>
          </p:txBody>
        </p:sp>
        <p:sp>
          <p:nvSpPr>
            <p:cNvPr id="73" name="TextBox 72">
              <a:extLst>
                <a:ext uri="{FF2B5EF4-FFF2-40B4-BE49-F238E27FC236}">
                  <a16:creationId xmlns:a16="http://schemas.microsoft.com/office/drawing/2014/main" id="{487390C3-7AA1-4467-B3F6-4AB4902364D2}"/>
                </a:ext>
              </a:extLst>
            </p:cNvPr>
            <p:cNvSpPr txBox="1"/>
            <p:nvPr/>
          </p:nvSpPr>
          <p:spPr>
            <a:xfrm>
              <a:off x="11276979" y="5698168"/>
              <a:ext cx="1676871" cy="307777"/>
            </a:xfrm>
            <a:prstGeom prst="rect">
              <a:avLst/>
            </a:prstGeom>
            <a:noFill/>
          </p:spPr>
          <p:txBody>
            <a:bodyPr wrap="square" rtlCol="0">
              <a:spAutoFit/>
            </a:bodyPr>
            <a:lstStyle/>
            <a:p>
              <a:pPr algn="ctr"/>
              <a:r>
                <a:rPr lang="en-US" altLang="ko-KR" sz="1400" dirty="0"/>
                <a:t>EDSS</a:t>
              </a:r>
              <a:endParaRPr lang="ko-KR" altLang="en-US" dirty="0"/>
            </a:p>
          </p:txBody>
        </p:sp>
      </p:grpSp>
    </p:spTree>
    <p:extLst>
      <p:ext uri="{BB962C8B-B14F-4D97-AF65-F5344CB8AC3E}">
        <p14:creationId xmlns:p14="http://schemas.microsoft.com/office/powerpoint/2010/main" val="381744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1C2348C4-DB5D-46EA-ACD4-5CEFBAFCF92C}"/>
              </a:ext>
            </a:extLst>
          </p:cNvPr>
          <p:cNvGrpSpPr/>
          <p:nvPr/>
        </p:nvGrpSpPr>
        <p:grpSpPr>
          <a:xfrm>
            <a:off x="1238205" y="411765"/>
            <a:ext cx="3948738" cy="2815771"/>
            <a:chOff x="7112762" y="3486532"/>
            <a:chExt cx="3206895" cy="2861198"/>
          </a:xfrm>
        </p:grpSpPr>
        <p:pic>
          <p:nvPicPr>
            <p:cNvPr id="12" name="Picture 2" descr="Subcortical surface morphometry in substance dependence: An ENIGMA ...">
              <a:hlinkClick r:id="rId3"/>
              <a:extLst>
                <a:ext uri="{FF2B5EF4-FFF2-40B4-BE49-F238E27FC236}">
                  <a16:creationId xmlns:a16="http://schemas.microsoft.com/office/drawing/2014/main" id="{59F8164F-EE1E-4B5B-BF2C-947E9C7E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2603" b="1119"/>
            <a:stretch/>
          </p:blipFill>
          <p:spPr bwMode="auto">
            <a:xfrm>
              <a:off x="7112762" y="3541486"/>
              <a:ext cx="3206895" cy="280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BCDCE3-77E2-4B6B-8B1E-31604672C2B3}"/>
                </a:ext>
              </a:extLst>
            </p:cNvPr>
            <p:cNvSpPr txBox="1"/>
            <p:nvPr/>
          </p:nvSpPr>
          <p:spPr>
            <a:xfrm>
              <a:off x="7112763" y="3486532"/>
              <a:ext cx="492724" cy="403297"/>
            </a:xfrm>
            <a:prstGeom prst="rect">
              <a:avLst/>
            </a:prstGeom>
            <a:solidFill>
              <a:schemeClr val="bg1"/>
            </a:solidFill>
          </p:spPr>
          <p:txBody>
            <a:bodyPr wrap="square" rtlCol="0">
              <a:spAutoFit/>
            </a:bodyPr>
            <a:lstStyle/>
            <a:p>
              <a:endParaRPr lang="ko-KR" altLang="en-US" dirty="0"/>
            </a:p>
          </p:txBody>
        </p:sp>
      </p:grpSp>
      <p:sp>
        <p:nvSpPr>
          <p:cNvPr id="4" name="직사각형 3">
            <a:extLst>
              <a:ext uri="{FF2B5EF4-FFF2-40B4-BE49-F238E27FC236}">
                <a16:creationId xmlns:a16="http://schemas.microsoft.com/office/drawing/2014/main" id="{11F54879-501A-42A8-9A9B-270B06B6259B}"/>
              </a:ext>
            </a:extLst>
          </p:cNvPr>
          <p:cNvSpPr/>
          <p:nvPr/>
        </p:nvSpPr>
        <p:spPr>
          <a:xfrm>
            <a:off x="537410" y="395206"/>
            <a:ext cx="4905829" cy="6067587"/>
          </a:xfrm>
          <a:prstGeom prst="rect">
            <a:avLst/>
          </a:prstGeom>
          <a:gradFill>
            <a:gsLst>
              <a:gs pos="100000">
                <a:srgbClr val="959595">
                  <a:alpha val="75000"/>
                </a:srgbClr>
              </a:gs>
              <a:gs pos="0">
                <a:schemeClr val="tx1">
                  <a:lumMod val="65000"/>
                  <a:lumOff val="35000"/>
                </a:schemeClr>
              </a:gs>
            </a:gsLst>
            <a:lin ang="0" scaled="1"/>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3" name="내용 개체 틀 2">
            <a:extLst>
              <a:ext uri="{FF2B5EF4-FFF2-40B4-BE49-F238E27FC236}">
                <a16:creationId xmlns:a16="http://schemas.microsoft.com/office/drawing/2014/main" id="{75ABBBBC-4FC2-4CD2-AD82-3B98351C24F4}"/>
              </a:ext>
            </a:extLst>
          </p:cNvPr>
          <p:cNvSpPr txBox="1">
            <a:spLocks/>
          </p:cNvSpPr>
          <p:nvPr/>
        </p:nvSpPr>
        <p:spPr>
          <a:xfrm>
            <a:off x="1630517" y="1819651"/>
            <a:ext cx="3164115" cy="3773202"/>
          </a:xfrm>
          <a:prstGeom prst="rect">
            <a:avLst/>
          </a:prstGeom>
        </p:spPr>
        <p:txBody>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bg1">
                    <a:lumMod val="65000"/>
                  </a:schemeClr>
                </a:solidFill>
              </a:rPr>
              <a:t>Background</a:t>
            </a:r>
          </a:p>
          <a:p>
            <a:pPr lvl="1"/>
            <a:r>
              <a:rPr lang="en-US" altLang="ko-KR" dirty="0">
                <a:solidFill>
                  <a:schemeClr val="bg1">
                    <a:lumMod val="65000"/>
                  </a:schemeClr>
                </a:solidFill>
              </a:rPr>
              <a:t>Introduction</a:t>
            </a:r>
          </a:p>
          <a:p>
            <a:pPr lvl="2"/>
            <a:r>
              <a:rPr lang="en-US" altLang="ko-KR" dirty="0">
                <a:solidFill>
                  <a:schemeClr val="bg1">
                    <a:lumMod val="65000"/>
                  </a:schemeClr>
                </a:solidFill>
              </a:rPr>
              <a:t>Contribution</a:t>
            </a:r>
          </a:p>
          <a:p>
            <a:r>
              <a:rPr lang="en-US" altLang="ko-KR" dirty="0">
                <a:solidFill>
                  <a:schemeClr val="bg1">
                    <a:lumMod val="65000"/>
                  </a:schemeClr>
                </a:solidFill>
              </a:rPr>
              <a:t>Method</a:t>
            </a:r>
          </a:p>
          <a:p>
            <a:r>
              <a:rPr lang="en-US" altLang="ko-KR" dirty="0"/>
              <a:t>Result</a:t>
            </a:r>
          </a:p>
          <a:p>
            <a:r>
              <a:rPr lang="en-US" altLang="ko-KR" dirty="0">
                <a:solidFill>
                  <a:schemeClr val="bg1">
                    <a:lumMod val="65000"/>
                  </a:schemeClr>
                </a:solidFill>
              </a:rPr>
              <a:t>Discussion</a:t>
            </a:r>
          </a:p>
          <a:p>
            <a:r>
              <a:rPr lang="en-US" altLang="ko-KR" dirty="0">
                <a:solidFill>
                  <a:schemeClr val="bg1">
                    <a:lumMod val="65000"/>
                  </a:schemeClr>
                </a:solidFill>
              </a:rPr>
              <a:t>Conclusion</a:t>
            </a:r>
          </a:p>
        </p:txBody>
      </p:sp>
      <p:sp>
        <p:nvSpPr>
          <p:cNvPr id="9" name="L 도형 8">
            <a:extLst>
              <a:ext uri="{FF2B5EF4-FFF2-40B4-BE49-F238E27FC236}">
                <a16:creationId xmlns:a16="http://schemas.microsoft.com/office/drawing/2014/main" id="{F7FA1E28-266A-4F71-B515-6C378125108E}"/>
              </a:ext>
            </a:extLst>
          </p:cNvPr>
          <p:cNvSpPr/>
          <p:nvPr/>
        </p:nvSpPr>
        <p:spPr>
          <a:xfrm rot="10800000" flipH="1">
            <a:off x="356453" y="271501"/>
            <a:ext cx="1161143" cy="1306284"/>
          </a:xfrm>
          <a:prstGeom prst="corner">
            <a:avLst>
              <a:gd name="adj1" fmla="val 29632"/>
              <a:gd name="adj2" fmla="val 34766"/>
            </a:avLst>
          </a:prstGeom>
          <a:solidFill>
            <a:srgbClr val="0D2233"/>
          </a:solidFill>
          <a:ln>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Tree>
    <p:extLst>
      <p:ext uri="{BB962C8B-B14F-4D97-AF65-F5344CB8AC3E}">
        <p14:creationId xmlns:p14="http://schemas.microsoft.com/office/powerpoint/2010/main" val="652845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t>Demography</a:t>
            </a:r>
            <a:endParaRPr lang="ko-KR" altLang="en-US" dirty="0">
              <a:latin typeface="+mj-lt"/>
            </a:endParaRPr>
          </a:p>
        </p:txBody>
      </p:sp>
      <mc:AlternateContent xmlns:mc="http://schemas.openxmlformats.org/markup-compatibility/2006" xmlns:a14="http://schemas.microsoft.com/office/drawing/2010/main">
        <mc:Choice Requires="a14">
          <p:graphicFrame>
            <p:nvGraphicFramePr>
              <p:cNvPr id="11" name="표 4">
                <a:extLst>
                  <a:ext uri="{FF2B5EF4-FFF2-40B4-BE49-F238E27FC236}">
                    <a16:creationId xmlns:a16="http://schemas.microsoft.com/office/drawing/2014/main" id="{069F6C74-593F-4B26-8643-2A25311E3F78}"/>
                  </a:ext>
                </a:extLst>
              </p:cNvPr>
              <p:cNvGraphicFramePr>
                <a:graphicFrameLocks noGrp="1"/>
              </p:cNvGraphicFramePr>
              <p:nvPr>
                <p:extLst>
                  <p:ext uri="{D42A27DB-BD31-4B8C-83A1-F6EECF244321}">
                    <p14:modId xmlns:p14="http://schemas.microsoft.com/office/powerpoint/2010/main" val="1329573248"/>
                  </p:ext>
                </p:extLst>
              </p:nvPr>
            </p:nvGraphicFramePr>
            <p:xfrm>
              <a:off x="1955800" y="1849083"/>
              <a:ext cx="8280400" cy="3513753"/>
            </p:xfrm>
            <a:graphic>
              <a:graphicData uri="http://schemas.openxmlformats.org/drawingml/2006/table">
                <a:tbl>
                  <a:tblPr firstRow="1" bandRow="1">
                    <a:tableStyleId>{D7AC3CCA-C797-4891-BE02-D94E43425B78}</a:tableStyleId>
                  </a:tblPr>
                  <a:tblGrid>
                    <a:gridCol w="1973520">
                      <a:extLst>
                        <a:ext uri="{9D8B030D-6E8A-4147-A177-3AD203B41FA5}">
                          <a16:colId xmlns:a16="http://schemas.microsoft.com/office/drawing/2014/main" val="358024404"/>
                        </a:ext>
                      </a:extLst>
                    </a:gridCol>
                    <a:gridCol w="2105785">
                      <a:extLst>
                        <a:ext uri="{9D8B030D-6E8A-4147-A177-3AD203B41FA5}">
                          <a16:colId xmlns:a16="http://schemas.microsoft.com/office/drawing/2014/main" val="1567439954"/>
                        </a:ext>
                      </a:extLst>
                    </a:gridCol>
                    <a:gridCol w="2105785">
                      <a:extLst>
                        <a:ext uri="{9D8B030D-6E8A-4147-A177-3AD203B41FA5}">
                          <a16:colId xmlns:a16="http://schemas.microsoft.com/office/drawing/2014/main" val="2518652850"/>
                        </a:ext>
                      </a:extLst>
                    </a:gridCol>
                    <a:gridCol w="2095310">
                      <a:extLst>
                        <a:ext uri="{9D8B030D-6E8A-4147-A177-3AD203B41FA5}">
                          <a16:colId xmlns:a16="http://schemas.microsoft.com/office/drawing/2014/main" val="854874062"/>
                        </a:ext>
                      </a:extLst>
                    </a:gridCol>
                  </a:tblGrid>
                  <a:tr h="353919">
                    <a:tc rowSpan="2">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r>
                            <a:rPr lang="en-US" altLang="ko-KR" sz="1600" b="1" i="0" strike="noStrike" dirty="0">
                              <a:latin typeface="Arial" panose="020B0604020202020204" pitchFamily="34" charset="0"/>
                              <a:cs typeface="Arial" panose="020B0604020202020204" pitchFamily="34" charset="0"/>
                            </a:rPr>
                            <a:t>Group</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122919"/>
                      </a:ext>
                    </a:extLst>
                  </a:tr>
                  <a:tr h="353919">
                    <a:tc vMerge="1">
                      <a:txBody>
                        <a:bodyPr/>
                        <a:lstStyle/>
                        <a:p>
                          <a:pPr algn="ctr" latinLnBrk="1"/>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latin typeface="Arial" panose="020B0604020202020204" pitchFamily="34" charset="0"/>
                              <a:cs typeface="Arial" panose="020B0604020202020204" pitchFamily="34" charset="0"/>
                            </a:rPr>
                            <a:t>NMOSD </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latin typeface="Arial" panose="020B0604020202020204" pitchFamily="34" charset="0"/>
                              <a:cs typeface="Arial" panose="020B0604020202020204" pitchFamily="34" charset="0"/>
                            </a:rPr>
                            <a:t>MS </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solidFill>
                                <a:schemeClr val="tx1"/>
                              </a:solidFill>
                              <a:latin typeface="Arial" panose="020B0604020202020204" pitchFamily="34" charset="0"/>
                              <a:cs typeface="Arial" panose="020B0604020202020204" pitchFamily="34" charset="0"/>
                            </a:rPr>
                            <a:t>Comparison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5498419"/>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The number of subjects</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cs typeface="Arial" panose="020B0604020202020204" pitchFamily="34" charset="0"/>
                            </a:rPr>
                            <a:t>28</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cs typeface="Arial" panose="020B0604020202020204" pitchFamily="34" charset="0"/>
                            </a:rPr>
                            <a:t>41</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7768437"/>
                      </a:ext>
                    </a:extLst>
                  </a:tr>
                  <a:tr h="353919">
                    <a:tc>
                      <a:txBody>
                        <a:bodyPr/>
                        <a:lstStyle/>
                        <a:p>
                          <a:pPr algn="l" latinLnBrk="1"/>
                          <a:r>
                            <a:rPr lang="en-US" altLang="ko-KR" sz="1400" b="1" i="0" strike="noStrike" dirty="0">
                              <a:latin typeface="Arial" panose="020B0604020202020204" pitchFamily="34" charset="0"/>
                              <a:cs typeface="Arial" panose="020B0604020202020204" pitchFamily="34" charset="0"/>
                            </a:rPr>
                            <a:t>Age</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i="0" strike="noStrike" dirty="0">
                              <a:latin typeface="Arial" panose="020B0604020202020204" pitchFamily="34" charset="0"/>
                              <a:ea typeface="Cambria Math" panose="02040503050406030204" pitchFamily="18" charset="0"/>
                              <a:cs typeface="Arial" panose="020B0604020202020204" pitchFamily="34" charset="0"/>
                            </a:rPr>
                            <a:t>47.61</a:t>
                          </a: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1" i="0" strike="noStrike" dirty="0">
                              <a:solidFill>
                                <a:schemeClr val="tx1"/>
                              </a:solidFill>
                              <a:latin typeface="Arial" panose="020B0604020202020204" pitchFamily="34" charset="0"/>
                              <a:cs typeface="Arial" panose="020B0604020202020204" pitchFamily="34" charset="0"/>
                            </a:rPr>
                            <a:t>11.41</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i="0" strike="noStrike" dirty="0">
                              <a:latin typeface="Arial" panose="020B0604020202020204" pitchFamily="34" charset="0"/>
                              <a:ea typeface="Cambria Math" panose="02040503050406030204" pitchFamily="18" charset="0"/>
                              <a:cs typeface="Arial" panose="020B0604020202020204" pitchFamily="34" charset="0"/>
                            </a:rPr>
                            <a:t>37.36</a:t>
                          </a: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1" i="0" strike="noStrike" dirty="0">
                              <a:solidFill>
                                <a:schemeClr val="tx1"/>
                              </a:solidFill>
                              <a:latin typeface="Arial" panose="020B0604020202020204" pitchFamily="34" charset="0"/>
                              <a:cs typeface="Arial" panose="020B0604020202020204" pitchFamily="34" charset="0"/>
                            </a:rPr>
                            <a:t>10.20</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𝐳</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𝟐</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𝟗𝟖</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 </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𝐩</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𝟎</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𝟎𝟎𝟐𝟗</m:t>
                              </m:r>
                            </m:oMath>
                          </a14:m>
                          <a:r>
                            <a:rPr lang="en-US" altLang="ko-KR" sz="1400" b="1" i="0" strike="noStrike" dirty="0">
                              <a:solidFill>
                                <a:schemeClr val="tx1"/>
                              </a:solidFill>
                              <a:latin typeface="Arial" panose="020B0604020202020204" pitchFamily="34" charset="0"/>
                              <a:cs typeface="Arial" panose="020B0604020202020204" pitchFamily="34" charset="0"/>
                            </a:rPr>
                            <a:t>*</a:t>
                          </a:r>
                          <a:r>
                            <a:rPr lang="ko-KR" altLang="en-US" sz="1400" b="1"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1566980"/>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Gender ratio (M/F)</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17/4</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400" b="0" i="0" strike="noStrike" smtClean="0">
                                  <a:solidFill>
                                    <a:schemeClr val="tx1"/>
                                  </a:solidFill>
                                  <a:latin typeface="Cambria Math" panose="02040503050406030204" pitchFamily="18" charset="0"/>
                                  <a:cs typeface="Arial" panose="020B0604020202020204" pitchFamily="34" charset="0"/>
                                </a:rPr>
                                <m:t>28/9</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p>
                                <m:sSupPr>
                                  <m:ctrlPr>
                                    <a:rPr lang="en-US" altLang="ko-KR" sz="1400" b="0" i="1" strike="noStrike" smtClean="0">
                                      <a:solidFill>
                                        <a:schemeClr val="tx1"/>
                                      </a:solidFill>
                                      <a:latin typeface="Cambria Math" panose="02040503050406030204" pitchFamily="18" charset="0"/>
                                      <a:cs typeface="Arial" panose="020B0604020202020204" pitchFamily="34" charset="0"/>
                                    </a:rPr>
                                  </m:ctrlPr>
                                </m:sSupPr>
                                <m:e>
                                  <m:r>
                                    <m:rPr>
                                      <m:sty m:val="p"/>
                                    </m:rPr>
                                    <a:rPr lang="el-GR" altLang="ko-KR" sz="1400" b="0" i="0" strike="noStrike" smtClean="0">
                                      <a:solidFill>
                                        <a:schemeClr val="tx1"/>
                                      </a:solidFill>
                                      <a:latin typeface="Cambria Math" panose="02040503050406030204" pitchFamily="18" charset="0"/>
                                      <a:cs typeface="Arial" panose="020B0604020202020204" pitchFamily="34" charset="0"/>
                                    </a:rPr>
                                    <m:t>χ</m:t>
                                  </m:r>
                                </m:e>
                                <m:sup>
                                  <m:r>
                                    <a:rPr lang="en-US" altLang="ko-KR" sz="1400" b="0" i="0" strike="noStrike" smtClean="0">
                                      <a:solidFill>
                                        <a:schemeClr val="tx1"/>
                                      </a:solidFill>
                                      <a:latin typeface="Cambria Math" panose="02040503050406030204" pitchFamily="18" charset="0"/>
                                      <a:cs typeface="Arial" panose="020B0604020202020204" pitchFamily="34" charset="0"/>
                                    </a:rPr>
                                    <m:t>2</m:t>
                                  </m:r>
                                </m:sup>
                              </m:sSup>
                              <m:r>
                                <a:rPr lang="en-US" altLang="ko-KR" sz="1400" b="0" i="0" strike="noStrike" smtClean="0">
                                  <a:solidFill>
                                    <a:schemeClr val="tx1"/>
                                  </a:solidFill>
                                  <a:latin typeface="Cambria Math" panose="02040503050406030204" pitchFamily="18" charset="0"/>
                                  <a:cs typeface="Arial" panose="020B0604020202020204" pitchFamily="34" charset="0"/>
                                </a:rPr>
                                <m:t>=0.0184, </m:t>
                              </m:r>
                              <m:r>
                                <m:rPr>
                                  <m:sty m:val="p"/>
                                </m:rPr>
                                <a:rPr lang="en-US" altLang="ko-KR" sz="1400" b="0" i="0" strike="noStrike" smtClean="0">
                                  <a:solidFill>
                                    <a:schemeClr val="tx1"/>
                                  </a:solidFill>
                                  <a:latin typeface="Cambria Math" panose="02040503050406030204" pitchFamily="18" charset="0"/>
                                  <a:cs typeface="Arial" panose="020B0604020202020204" pitchFamily="34" charset="0"/>
                                </a:rPr>
                                <m:t>p</m:t>
                              </m:r>
                              <m:r>
                                <a:rPr lang="en-US" altLang="ko-KR" sz="1400" b="0" i="0" strike="noStrike" smtClean="0">
                                  <a:solidFill>
                                    <a:schemeClr val="tx1"/>
                                  </a:solidFill>
                                  <a:latin typeface="Cambria Math" panose="02040503050406030204" pitchFamily="18" charset="0"/>
                                  <a:cs typeface="Arial" panose="020B0604020202020204" pitchFamily="34" charset="0"/>
                                </a:rPr>
                                <m:t>=0.8922</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0251825"/>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FACIT-fatigue score</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36.69</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11.38</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34.95</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12.91</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z</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=0.32, </m:t>
                              </m:r>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p</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=0.7459 </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8439658"/>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Total intracranial volume</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976686.77</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95751.71</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1001889.07</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74356.33</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t</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=−1.12, </m:t>
                              </m:r>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p</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=0.2691 </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049737"/>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BDI2</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13.19</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8.62</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ea typeface="Cambria Math" panose="02040503050406030204" pitchFamily="18" charset="0"/>
                              <a:cs typeface="Arial" panose="020B0604020202020204" pitchFamily="34" charset="0"/>
                            </a:rPr>
                            <a:t>13.84</a:t>
                          </a:r>
                          <a14:m>
                            <m:oMath xmlns:m="http://schemas.openxmlformats.org/officeDocument/2006/math">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0" i="0" strike="noStrike" dirty="0">
                              <a:solidFill>
                                <a:schemeClr val="tx1"/>
                              </a:solidFill>
                              <a:latin typeface="Arial" panose="020B0604020202020204" pitchFamily="34" charset="0"/>
                              <a:cs typeface="Arial" panose="020B0604020202020204" pitchFamily="34" charset="0"/>
                            </a:rPr>
                            <a:t>10.29</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t</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=−0.24, </m:t>
                              </m:r>
                              <m:r>
                                <m:rPr>
                                  <m:sty m:val="p"/>
                                </m:rP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p</m:t>
                              </m:r>
                              <m:r>
                                <a:rPr lang="en-US" altLang="ko-KR" sz="1400" b="0" i="0" strike="noStrike" smtClean="0">
                                  <a:latin typeface="Cambria Math" panose="02040503050406030204" pitchFamily="18" charset="0"/>
                                  <a:ea typeface="Cambria Math" panose="02040503050406030204" pitchFamily="18" charset="0"/>
                                  <a:cs typeface="Arial" panose="020B0604020202020204" pitchFamily="34" charset="0"/>
                                </a:rPr>
                                <m:t>=0.8085 </m:t>
                              </m:r>
                            </m:oMath>
                          </a14:m>
                          <a:r>
                            <a:rPr lang="ko-KR" altLang="en-US" sz="1400" b="0"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6341264"/>
                      </a:ext>
                    </a:extLst>
                  </a:tr>
                  <a:tr h="353919">
                    <a:tc>
                      <a:txBody>
                        <a:bodyPr/>
                        <a:lstStyle/>
                        <a:p>
                          <a:pPr algn="l" latinLnBrk="1"/>
                          <a:r>
                            <a:rPr lang="en-US" altLang="ko-KR" sz="1400" b="1" i="0" strike="noStrike" dirty="0">
                              <a:solidFill>
                                <a:schemeClr val="tx1"/>
                              </a:solidFill>
                              <a:latin typeface="Arial" panose="020B0604020202020204" pitchFamily="34" charset="0"/>
                              <a:cs typeface="Arial" panose="020B0604020202020204" pitchFamily="34" charset="0"/>
                            </a:rPr>
                            <a:t>EDSS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i="0" strike="noStrike" dirty="0">
                              <a:latin typeface="Arial" panose="020B0604020202020204" pitchFamily="34" charset="0"/>
                              <a:ea typeface="Cambria Math" panose="02040503050406030204" pitchFamily="18" charset="0"/>
                              <a:cs typeface="Arial" panose="020B0604020202020204" pitchFamily="34" charset="0"/>
                            </a:rPr>
                            <a:t>2.45</a:t>
                          </a: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1" i="0" strike="noStrike" dirty="0">
                              <a:solidFill>
                                <a:schemeClr val="tx1"/>
                              </a:solidFill>
                              <a:latin typeface="Arial" panose="020B0604020202020204" pitchFamily="34" charset="0"/>
                              <a:cs typeface="Arial" panose="020B0604020202020204" pitchFamily="34" charset="0"/>
                            </a:rPr>
                            <a:t>2.05</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i="0" strike="noStrike" dirty="0">
                              <a:latin typeface="Arial" panose="020B0604020202020204" pitchFamily="34" charset="0"/>
                              <a:ea typeface="Cambria Math" panose="02040503050406030204" pitchFamily="18" charset="0"/>
                              <a:cs typeface="Arial" panose="020B0604020202020204" pitchFamily="34" charset="0"/>
                            </a:rPr>
                            <a:t>1.32</a:t>
                          </a: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ko-KR" sz="1400" b="1" i="0" strike="noStrike" dirty="0">
                              <a:solidFill>
                                <a:schemeClr val="tx1"/>
                              </a:solidFill>
                              <a:latin typeface="Arial" panose="020B0604020202020204" pitchFamily="34" charset="0"/>
                              <a:cs typeface="Arial" panose="020B0604020202020204" pitchFamily="34" charset="0"/>
                            </a:rPr>
                            <a:t>1.07</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𝐳</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𝟐</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𝟎𝟕</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 </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𝐩</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𝟎</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m:t>
                              </m:r>
                              <m:r>
                                <a:rPr lang="en-US" altLang="ko-KR" sz="1400" b="1" i="0" strike="noStrike" smtClean="0">
                                  <a:latin typeface="Cambria Math" panose="02040503050406030204" pitchFamily="18" charset="0"/>
                                  <a:ea typeface="Cambria Math" panose="02040503050406030204" pitchFamily="18" charset="0"/>
                                  <a:cs typeface="Arial" panose="020B0604020202020204" pitchFamily="34" charset="0"/>
                                </a:rPr>
                                <m:t>𝟎𝟑𝟖𝟓</m:t>
                              </m:r>
                            </m:oMath>
                          </a14:m>
                          <a:r>
                            <a:rPr lang="en-US" altLang="ko-KR" sz="1400" b="1" i="0" strike="noStrike" dirty="0">
                              <a:solidFill>
                                <a:schemeClr val="tx1"/>
                              </a:solidFill>
                              <a:latin typeface="Arial" panose="020B0604020202020204" pitchFamily="34" charset="0"/>
                              <a:cs typeface="Arial" panose="020B0604020202020204" pitchFamily="34" charset="0"/>
                            </a:rPr>
                            <a:t>*</a:t>
                          </a:r>
                          <a:r>
                            <a:rPr lang="ko-KR" altLang="en-US" sz="1400" b="1" i="0" strike="noStrike" dirty="0">
                              <a:solidFill>
                                <a:schemeClr val="tx1"/>
                              </a:solidFill>
                              <a:latin typeface="Arial" panose="020B0604020202020204" pitchFamily="34" charset="0"/>
                              <a:cs typeface="Arial" panose="020B0604020202020204" pitchFamily="34" charset="0"/>
                            </a:rPr>
                            <a:t> </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810691"/>
                      </a:ext>
                    </a:extLst>
                  </a:tr>
                </a:tbl>
              </a:graphicData>
            </a:graphic>
          </p:graphicFrame>
        </mc:Choice>
        <mc:Fallback xmlns="">
          <p:graphicFrame>
            <p:nvGraphicFramePr>
              <p:cNvPr id="11" name="표 4">
                <a:extLst>
                  <a:ext uri="{FF2B5EF4-FFF2-40B4-BE49-F238E27FC236}">
                    <a16:creationId xmlns:a16="http://schemas.microsoft.com/office/drawing/2014/main" id="{069F6C74-593F-4B26-8643-2A25311E3F78}"/>
                  </a:ext>
                </a:extLst>
              </p:cNvPr>
              <p:cNvGraphicFramePr>
                <a:graphicFrameLocks noGrp="1"/>
              </p:cNvGraphicFramePr>
              <p:nvPr>
                <p:extLst>
                  <p:ext uri="{D42A27DB-BD31-4B8C-83A1-F6EECF244321}">
                    <p14:modId xmlns:p14="http://schemas.microsoft.com/office/powerpoint/2010/main" val="1329573248"/>
                  </p:ext>
                </p:extLst>
              </p:nvPr>
            </p:nvGraphicFramePr>
            <p:xfrm>
              <a:off x="1955800" y="1849083"/>
              <a:ext cx="8280400" cy="3513753"/>
            </p:xfrm>
            <a:graphic>
              <a:graphicData uri="http://schemas.openxmlformats.org/drawingml/2006/table">
                <a:tbl>
                  <a:tblPr firstRow="1" bandRow="1">
                    <a:tableStyleId>{D7AC3CCA-C797-4891-BE02-D94E43425B78}</a:tableStyleId>
                  </a:tblPr>
                  <a:tblGrid>
                    <a:gridCol w="1973520">
                      <a:extLst>
                        <a:ext uri="{9D8B030D-6E8A-4147-A177-3AD203B41FA5}">
                          <a16:colId xmlns:a16="http://schemas.microsoft.com/office/drawing/2014/main" val="358024404"/>
                        </a:ext>
                      </a:extLst>
                    </a:gridCol>
                    <a:gridCol w="2105785">
                      <a:extLst>
                        <a:ext uri="{9D8B030D-6E8A-4147-A177-3AD203B41FA5}">
                          <a16:colId xmlns:a16="http://schemas.microsoft.com/office/drawing/2014/main" val="1567439954"/>
                        </a:ext>
                      </a:extLst>
                    </a:gridCol>
                    <a:gridCol w="2105785">
                      <a:extLst>
                        <a:ext uri="{9D8B030D-6E8A-4147-A177-3AD203B41FA5}">
                          <a16:colId xmlns:a16="http://schemas.microsoft.com/office/drawing/2014/main" val="2518652850"/>
                        </a:ext>
                      </a:extLst>
                    </a:gridCol>
                    <a:gridCol w="2095310">
                      <a:extLst>
                        <a:ext uri="{9D8B030D-6E8A-4147-A177-3AD203B41FA5}">
                          <a16:colId xmlns:a16="http://schemas.microsoft.com/office/drawing/2014/main" val="854874062"/>
                        </a:ext>
                      </a:extLst>
                    </a:gridCol>
                  </a:tblGrid>
                  <a:tr h="353919">
                    <a:tc rowSpan="2">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r>
                            <a:rPr lang="en-US" altLang="ko-KR" sz="1600" b="1" i="0" strike="noStrike" dirty="0">
                              <a:latin typeface="Arial" panose="020B0604020202020204" pitchFamily="34" charset="0"/>
                              <a:cs typeface="Arial" panose="020B0604020202020204" pitchFamily="34" charset="0"/>
                            </a:rPr>
                            <a:t>Group</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122919"/>
                      </a:ext>
                    </a:extLst>
                  </a:tr>
                  <a:tr h="353919">
                    <a:tc vMerge="1">
                      <a:txBody>
                        <a:bodyPr/>
                        <a:lstStyle/>
                        <a:p>
                          <a:pPr algn="ctr" latinLnBrk="1"/>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latin typeface="Arial" panose="020B0604020202020204" pitchFamily="34" charset="0"/>
                              <a:cs typeface="Arial" panose="020B0604020202020204" pitchFamily="34" charset="0"/>
                            </a:rPr>
                            <a:t>NMOSD </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latin typeface="Arial" panose="020B0604020202020204" pitchFamily="34" charset="0"/>
                              <a:cs typeface="Arial" panose="020B0604020202020204" pitchFamily="34" charset="0"/>
                            </a:rPr>
                            <a:t>MS </a:t>
                          </a:r>
                          <a:endParaRPr lang="en-US" altLang="ko-KR" sz="16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600" b="1" i="0" strike="noStrike" dirty="0">
                              <a:solidFill>
                                <a:schemeClr val="tx1"/>
                              </a:solidFill>
                              <a:latin typeface="Arial" panose="020B0604020202020204" pitchFamily="34" charset="0"/>
                              <a:cs typeface="Arial" panose="020B0604020202020204" pitchFamily="34" charset="0"/>
                            </a:rPr>
                            <a:t>Comparison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5498419"/>
                      </a:ext>
                    </a:extLst>
                  </a:tr>
                  <a:tr h="518160">
                    <a:tc>
                      <a:txBody>
                        <a:bodyPr/>
                        <a:lstStyle/>
                        <a:p>
                          <a:pPr algn="l" latinLnBrk="1"/>
                          <a:r>
                            <a:rPr lang="en-US" altLang="ko-KR" sz="1400" b="0" i="0" strike="noStrike" dirty="0">
                              <a:latin typeface="Arial" panose="020B0604020202020204" pitchFamily="34" charset="0"/>
                              <a:cs typeface="Arial" panose="020B0604020202020204" pitchFamily="34" charset="0"/>
                            </a:rPr>
                            <a:t>The number of subjects</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cs typeface="Arial" panose="020B0604020202020204" pitchFamily="34" charset="0"/>
                            </a:rPr>
                            <a:t>28</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i="0" strike="noStrike" dirty="0">
                              <a:latin typeface="Arial" panose="020B0604020202020204" pitchFamily="34" charset="0"/>
                              <a:cs typeface="Arial" panose="020B0604020202020204" pitchFamily="34" charset="0"/>
                            </a:rPr>
                            <a:t>41</a:t>
                          </a: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7768437"/>
                      </a:ext>
                    </a:extLst>
                  </a:tr>
                  <a:tr h="353919">
                    <a:tc>
                      <a:txBody>
                        <a:bodyPr/>
                        <a:lstStyle/>
                        <a:p>
                          <a:pPr algn="l" latinLnBrk="1"/>
                          <a:r>
                            <a:rPr lang="en-US" altLang="ko-KR" sz="1400" b="1" i="0" strike="noStrike" dirty="0">
                              <a:latin typeface="Arial" panose="020B0604020202020204" pitchFamily="34" charset="0"/>
                              <a:cs typeface="Arial" panose="020B0604020202020204" pitchFamily="34" charset="0"/>
                            </a:rPr>
                            <a:t>Age</a:t>
                          </a:r>
                          <a:endParaRPr lang="ko-KR" altLang="en-US" sz="1400" b="1"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3642" t="-348276" r="-199711" b="-558621"/>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3642" t="-348276" r="-99711" b="-558621"/>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95349" t="-348276" r="-291" b="-558621"/>
                          </a:stretch>
                        </a:blipFill>
                      </a:tcPr>
                    </a:tc>
                    <a:extLst>
                      <a:ext uri="{0D108BD9-81ED-4DB2-BD59-A6C34878D82A}">
                        <a16:rowId xmlns:a16="http://schemas.microsoft.com/office/drawing/2014/main" val="551566980"/>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Gender ratio (M/F)</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3642" t="-440678" r="-199711" b="-449153"/>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3642" t="-440678" r="-99711" b="-449153"/>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95349" t="-440678" r="-291" b="-449153"/>
                          </a:stretch>
                        </a:blipFill>
                      </a:tcPr>
                    </a:tc>
                    <a:extLst>
                      <a:ext uri="{0D108BD9-81ED-4DB2-BD59-A6C34878D82A}">
                        <a16:rowId xmlns:a16="http://schemas.microsoft.com/office/drawing/2014/main" val="1880251825"/>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FACIT-fatigue score</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3642" t="-550000" r="-199711" b="-356897"/>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3642" t="-550000" r="-99711" b="-356897"/>
                          </a:stretch>
                        </a:blipFill>
                      </a:tcPr>
                    </a:tc>
                    <a:tc>
                      <a:txBody>
                        <a:bodyPr/>
                        <a:lstStyle/>
                        <a:p>
                          <a:endParaRPr lang="ko-K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95349" t="-550000" r="-291" b="-356897"/>
                          </a:stretch>
                        </a:blipFill>
                      </a:tcPr>
                    </a:tc>
                    <a:extLst>
                      <a:ext uri="{0D108BD9-81ED-4DB2-BD59-A6C34878D82A}">
                        <a16:rowId xmlns:a16="http://schemas.microsoft.com/office/drawing/2014/main" val="1848439658"/>
                      </a:ext>
                    </a:extLst>
                  </a:tr>
                  <a:tr h="518160">
                    <a:tc>
                      <a:txBody>
                        <a:bodyPr/>
                        <a:lstStyle/>
                        <a:p>
                          <a:pPr algn="l" latinLnBrk="1"/>
                          <a:r>
                            <a:rPr lang="en-US" altLang="ko-KR" sz="1400" b="0" i="0" strike="noStrike" dirty="0">
                              <a:latin typeface="Arial" panose="020B0604020202020204" pitchFamily="34" charset="0"/>
                              <a:cs typeface="Arial" panose="020B0604020202020204" pitchFamily="34" charset="0"/>
                            </a:rPr>
                            <a:t>Total intracranial volume</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3642" t="-443529" r="-199711" b="-143529"/>
                          </a:stretch>
                        </a:blip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3642" t="-443529" r="-99711" b="-143529"/>
                          </a:stretch>
                        </a:blip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295349" t="-443529" r="-291" b="-143529"/>
                          </a:stretch>
                        </a:blipFill>
                      </a:tcPr>
                    </a:tc>
                    <a:extLst>
                      <a:ext uri="{0D108BD9-81ED-4DB2-BD59-A6C34878D82A}">
                        <a16:rowId xmlns:a16="http://schemas.microsoft.com/office/drawing/2014/main" val="2894049737"/>
                      </a:ext>
                    </a:extLst>
                  </a:tr>
                  <a:tr h="353919">
                    <a:tc>
                      <a:txBody>
                        <a:bodyPr/>
                        <a:lstStyle/>
                        <a:p>
                          <a:pPr algn="l" latinLnBrk="1"/>
                          <a:r>
                            <a:rPr lang="en-US" altLang="ko-KR" sz="1400" b="0" i="0" strike="noStrike" dirty="0">
                              <a:latin typeface="Arial" panose="020B0604020202020204" pitchFamily="34" charset="0"/>
                              <a:cs typeface="Arial" panose="020B0604020202020204" pitchFamily="34" charset="0"/>
                            </a:rPr>
                            <a:t>BDI2</a:t>
                          </a:r>
                          <a:endParaRPr lang="en-US" altLang="ko-KR" sz="1400" b="0" i="0" strike="noStrike"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3642" t="-796552" r="-199711" b="-110345"/>
                          </a:stretch>
                        </a:blip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3642" t="-796552" r="-99711" b="-110345"/>
                          </a:stretch>
                        </a:blipFill>
                      </a:tcPr>
                    </a:tc>
                    <a:tc>
                      <a:txBody>
                        <a:bodyPr/>
                        <a:lstStyle/>
                        <a:p>
                          <a:endParaRPr lang="ko-K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295349" t="-796552" r="-291" b="-110345"/>
                          </a:stretch>
                        </a:blipFill>
                      </a:tcPr>
                    </a:tc>
                    <a:extLst>
                      <a:ext uri="{0D108BD9-81ED-4DB2-BD59-A6C34878D82A}">
                        <a16:rowId xmlns:a16="http://schemas.microsoft.com/office/drawing/2014/main" val="3966341264"/>
                      </a:ext>
                    </a:extLst>
                  </a:tr>
                  <a:tr h="353919">
                    <a:tc>
                      <a:txBody>
                        <a:bodyPr/>
                        <a:lstStyle/>
                        <a:p>
                          <a:pPr algn="l" latinLnBrk="1"/>
                          <a:r>
                            <a:rPr lang="en-US" altLang="ko-KR" sz="1400" b="1" i="0" strike="noStrike" dirty="0">
                              <a:solidFill>
                                <a:schemeClr val="tx1"/>
                              </a:solidFill>
                              <a:latin typeface="Arial" panose="020B0604020202020204" pitchFamily="34" charset="0"/>
                              <a:cs typeface="Arial" panose="020B0604020202020204" pitchFamily="34" charset="0"/>
                            </a:rPr>
                            <a:t>EDSS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3642" t="-896552" r="-199711" b="-10345"/>
                          </a:stretch>
                        </a:blipFill>
                      </a:tcPr>
                    </a:tc>
                    <a:tc>
                      <a:txBody>
                        <a:bodyPr/>
                        <a:lstStyle/>
                        <a:p>
                          <a:endParaRPr lang="ko-K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3642" t="-896552" r="-99711" b="-10345"/>
                          </a:stretch>
                        </a:blipFill>
                      </a:tcPr>
                    </a:tc>
                    <a:tc>
                      <a:txBody>
                        <a:bodyPr/>
                        <a:lstStyle/>
                        <a:p>
                          <a:endParaRPr lang="ko-K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5349" t="-896552" r="-291" b="-10345"/>
                          </a:stretch>
                        </a:blipFill>
                      </a:tcPr>
                    </a:tc>
                    <a:extLst>
                      <a:ext uri="{0D108BD9-81ED-4DB2-BD59-A6C34878D82A}">
                        <a16:rowId xmlns:a16="http://schemas.microsoft.com/office/drawing/2014/main" val="841810691"/>
                      </a:ext>
                    </a:extLst>
                  </a:tr>
                </a:tbl>
              </a:graphicData>
            </a:graphic>
          </p:graphicFrame>
        </mc:Fallback>
      </mc:AlternateContent>
      <p:sp>
        <p:nvSpPr>
          <p:cNvPr id="6" name="TextBox 5">
            <a:extLst>
              <a:ext uri="{FF2B5EF4-FFF2-40B4-BE49-F238E27FC236}">
                <a16:creationId xmlns:a16="http://schemas.microsoft.com/office/drawing/2014/main" id="{D58E4CD2-50FF-4A11-A060-CF1CDFFBB27C}"/>
              </a:ext>
            </a:extLst>
          </p:cNvPr>
          <p:cNvSpPr txBox="1"/>
          <p:nvPr/>
        </p:nvSpPr>
        <p:spPr>
          <a:xfrm>
            <a:off x="1955800" y="5329868"/>
            <a:ext cx="8280400" cy="738664"/>
          </a:xfrm>
          <a:prstGeom prst="rect">
            <a:avLst/>
          </a:prstGeom>
          <a:noFill/>
        </p:spPr>
        <p:txBody>
          <a:bodyPr wrap="square" rtlCol="0">
            <a:spAutoFit/>
          </a:bodyPr>
          <a:lstStyle/>
          <a:p>
            <a:r>
              <a:rPr lang="en-US" altLang="ko-KR" sz="1400" dirty="0"/>
              <a:t>Demography table.</a:t>
            </a:r>
          </a:p>
          <a:p>
            <a:r>
              <a:rPr lang="en-US" altLang="ko-KR" sz="1400" dirty="0"/>
              <a:t>Statistical</a:t>
            </a:r>
            <a:r>
              <a:rPr lang="ko-KR" altLang="en-US" sz="1400" dirty="0"/>
              <a:t> </a:t>
            </a:r>
            <a:r>
              <a:rPr lang="en-US" altLang="ko-KR" sz="1400" dirty="0"/>
              <a:t>analysis were performed with Chi-square test for categorical data, Wilcoxon test or Student’s t-test.  </a:t>
            </a:r>
            <a:endParaRPr lang="ko-KR" altLang="en-US" dirty="0"/>
          </a:p>
        </p:txBody>
      </p:sp>
    </p:spTree>
    <p:extLst>
      <p:ext uri="{BB962C8B-B14F-4D97-AF65-F5344CB8AC3E}">
        <p14:creationId xmlns:p14="http://schemas.microsoft.com/office/powerpoint/2010/main" val="386805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Significant cluster area</a:t>
            </a:r>
          </a:p>
          <a:p>
            <a:pPr lvl="1"/>
            <a:r>
              <a:rPr lang="en-US" altLang="ko-KR" dirty="0"/>
              <a:t>Output: </a:t>
            </a:r>
            <a:r>
              <a:rPr lang="en-US" altLang="ko-KR" b="1" dirty="0"/>
              <a:t>clusters of vertices</a:t>
            </a:r>
            <a:endParaRPr lang="en-US" altLang="ko-KR" dirty="0"/>
          </a:p>
          <a:p>
            <a:pPr lvl="1"/>
            <a:r>
              <a:rPr lang="en-US" altLang="ko-KR" dirty="0"/>
              <a:t>Covariate: ICV, BDI, EDSS, age, gender</a:t>
            </a:r>
          </a:p>
          <a:p>
            <a:pPr lvl="1"/>
            <a:endParaRPr lang="en-US" altLang="ko-KR" b="0" dirty="0"/>
          </a:p>
        </p:txBody>
      </p:sp>
      <p:graphicFrame>
        <p:nvGraphicFramePr>
          <p:cNvPr id="12" name="표 11">
            <a:extLst>
              <a:ext uri="{FF2B5EF4-FFF2-40B4-BE49-F238E27FC236}">
                <a16:creationId xmlns:a16="http://schemas.microsoft.com/office/drawing/2014/main" id="{BD923B38-44B0-4A9D-9BE2-7E2177B43C73}"/>
              </a:ext>
            </a:extLst>
          </p:cNvPr>
          <p:cNvGraphicFramePr>
            <a:graphicFrameLocks noGrp="1"/>
          </p:cNvGraphicFramePr>
          <p:nvPr>
            <p:extLst>
              <p:ext uri="{D42A27DB-BD31-4B8C-83A1-F6EECF244321}">
                <p14:modId xmlns:p14="http://schemas.microsoft.com/office/powerpoint/2010/main" val="1786659529"/>
              </p:ext>
            </p:extLst>
          </p:nvPr>
        </p:nvGraphicFramePr>
        <p:xfrm>
          <a:off x="552507" y="2713407"/>
          <a:ext cx="5523615" cy="1297470"/>
        </p:xfrm>
        <a:graphic>
          <a:graphicData uri="http://schemas.openxmlformats.org/drawingml/2006/table">
            <a:tbl>
              <a:tblPr firstRow="1" bandRow="1">
                <a:tableStyleId>{D7AC3CCA-C797-4891-BE02-D94E43425B78}</a:tableStyleId>
              </a:tblPr>
              <a:tblGrid>
                <a:gridCol w="1841205">
                  <a:extLst>
                    <a:ext uri="{9D8B030D-6E8A-4147-A177-3AD203B41FA5}">
                      <a16:colId xmlns:a16="http://schemas.microsoft.com/office/drawing/2014/main" val="533541881"/>
                    </a:ext>
                  </a:extLst>
                </a:gridCol>
                <a:gridCol w="1841205">
                  <a:extLst>
                    <a:ext uri="{9D8B030D-6E8A-4147-A177-3AD203B41FA5}">
                      <a16:colId xmlns:a16="http://schemas.microsoft.com/office/drawing/2014/main" val="2833602919"/>
                    </a:ext>
                  </a:extLst>
                </a:gridCol>
                <a:gridCol w="1841205">
                  <a:extLst>
                    <a:ext uri="{9D8B030D-6E8A-4147-A177-3AD203B41FA5}">
                      <a16:colId xmlns:a16="http://schemas.microsoft.com/office/drawing/2014/main" val="72205704"/>
                    </a:ext>
                  </a:extLst>
                </a:gridCol>
              </a:tblGrid>
              <a:tr h="322635">
                <a:tc>
                  <a:txBody>
                    <a:bodyPr/>
                    <a:lstStyle/>
                    <a:p>
                      <a:pPr algn="ctr" fontAlgn="ctr"/>
                      <a:r>
                        <a:rPr lang="en-US" sz="1200" b="1" i="0" u="none" strike="noStrike" dirty="0">
                          <a:solidFill>
                            <a:srgbClr val="000000"/>
                          </a:solidFill>
                          <a:effectLst/>
                          <a:latin typeface="+mn-ea"/>
                          <a:ea typeface="+mn-ea"/>
                        </a:rPr>
                        <a:t>Significant cluster exist</a:t>
                      </a:r>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200" b="1" i="0" u="none" strike="noStrike" dirty="0">
                          <a:solidFill>
                            <a:srgbClr val="000000"/>
                          </a:solidFill>
                          <a:effectLst/>
                          <a:latin typeface="+mn-ea"/>
                          <a:ea typeface="+mn-ea"/>
                        </a:rPr>
                        <a:t>r (threshold)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200" b="1" i="0" u="none" strike="noStrike" dirty="0">
                          <a:solidFill>
                            <a:srgbClr val="000000"/>
                          </a:solidFill>
                          <a:effectLst/>
                          <a:latin typeface="+mn-ea"/>
                          <a:ea typeface="+mn-ea"/>
                        </a:rPr>
                        <a:t>P-value</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3775938"/>
                  </a:ext>
                </a:extLst>
              </a:tr>
              <a:tr h="194967">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'NMOSD_Right_Thalamus'</a:t>
                      </a:r>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0.002</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4050371"/>
                  </a:ext>
                </a:extLst>
              </a:tr>
              <a:tr h="194967">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'NMOSD_Right_Thalamus'</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0.0018</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912951"/>
                  </a:ext>
                </a:extLst>
              </a:tr>
              <a:tr h="194967">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'NMOSD_Right_Thalamus'</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0.0018</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7489611"/>
                  </a:ext>
                </a:extLst>
              </a:tr>
              <a:tr h="194967">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'NMOSD_Right_Thalamus'</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0.0016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098414"/>
                  </a:ext>
                </a:extLst>
              </a:tr>
              <a:tr h="194967">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'NMOSD_Right_Thalamus'</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0.0016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3502642"/>
                  </a:ext>
                </a:extLst>
              </a:tr>
            </a:tbl>
          </a:graphicData>
        </a:graphic>
      </p:graphicFrame>
      <p:graphicFrame>
        <p:nvGraphicFramePr>
          <p:cNvPr id="14" name="표 13">
            <a:extLst>
              <a:ext uri="{FF2B5EF4-FFF2-40B4-BE49-F238E27FC236}">
                <a16:creationId xmlns:a16="http://schemas.microsoft.com/office/drawing/2014/main" id="{2623D82D-7A0D-4DD9-9E73-619FA3BF0FDB}"/>
              </a:ext>
            </a:extLst>
          </p:cNvPr>
          <p:cNvGraphicFramePr>
            <a:graphicFrameLocks noGrp="1"/>
          </p:cNvGraphicFramePr>
          <p:nvPr>
            <p:extLst>
              <p:ext uri="{D42A27DB-BD31-4B8C-83A1-F6EECF244321}">
                <p14:modId xmlns:p14="http://schemas.microsoft.com/office/powerpoint/2010/main" val="1024895769"/>
              </p:ext>
            </p:extLst>
          </p:nvPr>
        </p:nvGraphicFramePr>
        <p:xfrm>
          <a:off x="6361815" y="2713407"/>
          <a:ext cx="4688115" cy="4096968"/>
        </p:xfrm>
        <a:graphic>
          <a:graphicData uri="http://schemas.openxmlformats.org/drawingml/2006/table">
            <a:tbl>
              <a:tblPr firstRow="1" bandRow="1">
                <a:tableStyleId>{D7AC3CCA-C797-4891-BE02-D94E43425B78}</a:tableStyleId>
              </a:tblPr>
              <a:tblGrid>
                <a:gridCol w="1562705">
                  <a:extLst>
                    <a:ext uri="{9D8B030D-6E8A-4147-A177-3AD203B41FA5}">
                      <a16:colId xmlns:a16="http://schemas.microsoft.com/office/drawing/2014/main" val="533541881"/>
                    </a:ext>
                  </a:extLst>
                </a:gridCol>
                <a:gridCol w="1562705">
                  <a:extLst>
                    <a:ext uri="{9D8B030D-6E8A-4147-A177-3AD203B41FA5}">
                      <a16:colId xmlns:a16="http://schemas.microsoft.com/office/drawing/2014/main" val="2833602919"/>
                    </a:ext>
                  </a:extLst>
                </a:gridCol>
                <a:gridCol w="1562705">
                  <a:extLst>
                    <a:ext uri="{9D8B030D-6E8A-4147-A177-3AD203B41FA5}">
                      <a16:colId xmlns:a16="http://schemas.microsoft.com/office/drawing/2014/main" val="72205704"/>
                    </a:ext>
                  </a:extLst>
                </a:gridCol>
              </a:tblGrid>
              <a:tr h="308253">
                <a:tc>
                  <a:txBody>
                    <a:bodyPr/>
                    <a:lstStyle/>
                    <a:p>
                      <a:pPr algn="ctr" fontAlgn="ctr"/>
                      <a:r>
                        <a:rPr lang="en-US" sz="1100" b="1" i="0" u="none" strike="noStrike" dirty="0">
                          <a:solidFill>
                            <a:srgbClr val="000000"/>
                          </a:solidFill>
                          <a:effectLst/>
                          <a:latin typeface="+mn-ea"/>
                          <a:ea typeface="+mn-ea"/>
                        </a:rPr>
                        <a:t>Significant cluster exist</a:t>
                      </a:r>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1" i="0" u="none" strike="noStrike" dirty="0">
                          <a:solidFill>
                            <a:srgbClr val="000000"/>
                          </a:solidFill>
                          <a:effectLst/>
                          <a:latin typeface="+mn-ea"/>
                          <a:ea typeface="+mn-ea"/>
                        </a:rPr>
                        <a:t>r (threshold)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100" b="1" i="0" u="none" strike="noStrike" dirty="0">
                          <a:solidFill>
                            <a:srgbClr val="000000"/>
                          </a:solidFill>
                          <a:effectLst/>
                          <a:latin typeface="+mn-ea"/>
                          <a:ea typeface="+mn-ea"/>
                        </a:rPr>
                        <a:t>P-value</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3775938"/>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'MS_Left_Caudate'</a:t>
                      </a:r>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0.0254</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2112059"/>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'MS_Left_Caudate'</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0.035</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8094799"/>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'MS_Left_Caudate'</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0.0326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81472753"/>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'MS_Left_Caudate'</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0.0426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6186593"/>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'MS_Left_Caudate'</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0.0362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9206917"/>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0.0344</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14835847"/>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0.0212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35692878"/>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0.0276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66903416"/>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0.0412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66871802"/>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0.0402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3987376"/>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0.0436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5267000"/>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0.0446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01722355"/>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'MS_Left_Putamen'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0.0456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460989"/>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0.028</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3540943"/>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0.0228</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80103352"/>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0.0252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84110654"/>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'MS_Right_Pallidum'</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0.028</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54736510"/>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0.0492</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3775947"/>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0.034</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7679978"/>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0.0234</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7109315"/>
                  </a:ext>
                </a:extLst>
              </a:tr>
              <a:tr h="180415">
                <a:tc>
                  <a:txBody>
                    <a:bodyPr/>
                    <a:lstStyle/>
                    <a:p>
                      <a:pPr algn="ctr" fontAlgn="ctr"/>
                      <a:r>
                        <a:rPr lang="en-US" sz="1050" b="0" i="0" u="none" strike="noStrike" dirty="0">
                          <a:solidFill>
                            <a:srgbClr val="000000"/>
                          </a:solidFill>
                          <a:effectLst/>
                          <a:latin typeface="맑은 고딕" panose="020B0503020000020004" pitchFamily="50" charset="-127"/>
                          <a:ea typeface="맑은 고딕" panose="020B0503020000020004" pitchFamily="50" charset="-127"/>
                        </a:rPr>
                        <a:t>'MS_Right_Putamen'</a:t>
                      </a:r>
                    </a:p>
                  </a:txBody>
                  <a:tcPr marL="0" marR="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1050" b="0" i="0" u="none" strike="noStrike" dirty="0">
                          <a:solidFill>
                            <a:srgbClr val="000000"/>
                          </a:solidFill>
                          <a:effectLst/>
                          <a:latin typeface="맑은 고딕" panose="020B0503020000020004" pitchFamily="50" charset="-127"/>
                          <a:ea typeface="맑은 고딕" panose="020B0503020000020004" pitchFamily="50" charset="-127"/>
                        </a:rPr>
                        <a:t>0.0186</a:t>
                      </a:r>
                    </a:p>
                  </a:txBody>
                  <a:tcPr marL="0" marR="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95269529"/>
                  </a:ext>
                </a:extLst>
              </a:tr>
            </a:tbl>
          </a:graphicData>
        </a:graphic>
      </p:graphicFrame>
      <p:sp>
        <p:nvSpPr>
          <p:cNvPr id="4" name="직사각형 3">
            <a:extLst>
              <a:ext uri="{FF2B5EF4-FFF2-40B4-BE49-F238E27FC236}">
                <a16:creationId xmlns:a16="http://schemas.microsoft.com/office/drawing/2014/main" id="{12DA0561-E879-4E9E-ACBE-E25E6630CA55}"/>
              </a:ext>
            </a:extLst>
          </p:cNvPr>
          <p:cNvSpPr/>
          <p:nvPr/>
        </p:nvSpPr>
        <p:spPr>
          <a:xfrm>
            <a:off x="2401885" y="2344075"/>
            <a:ext cx="1864613" cy="369332"/>
          </a:xfrm>
          <a:prstGeom prst="rect">
            <a:avLst/>
          </a:prstGeom>
        </p:spPr>
        <p:txBody>
          <a:bodyPr wrap="none">
            <a:spAutoFit/>
          </a:bodyPr>
          <a:lstStyle/>
          <a:p>
            <a:r>
              <a:rPr lang="en-US" altLang="ko-KR" dirty="0"/>
              <a:t>NMOSD regions</a:t>
            </a:r>
          </a:p>
        </p:txBody>
      </p:sp>
      <p:sp>
        <p:nvSpPr>
          <p:cNvPr id="7" name="직사각형 6">
            <a:extLst>
              <a:ext uri="{FF2B5EF4-FFF2-40B4-BE49-F238E27FC236}">
                <a16:creationId xmlns:a16="http://schemas.microsoft.com/office/drawing/2014/main" id="{45E9B54A-8B6E-4AAE-BD3F-00B124231F48}"/>
              </a:ext>
            </a:extLst>
          </p:cNvPr>
          <p:cNvSpPr/>
          <p:nvPr/>
        </p:nvSpPr>
        <p:spPr>
          <a:xfrm>
            <a:off x="8030046" y="2344075"/>
            <a:ext cx="1351652" cy="369332"/>
          </a:xfrm>
          <a:prstGeom prst="rect">
            <a:avLst/>
          </a:prstGeom>
        </p:spPr>
        <p:txBody>
          <a:bodyPr wrap="none">
            <a:spAutoFit/>
          </a:bodyPr>
          <a:lstStyle/>
          <a:p>
            <a:r>
              <a:rPr lang="en-US" altLang="ko-KR" dirty="0"/>
              <a:t>MS regions</a:t>
            </a:r>
          </a:p>
        </p:txBody>
      </p:sp>
    </p:spTree>
    <p:extLst>
      <p:ext uri="{BB962C8B-B14F-4D97-AF65-F5344CB8AC3E}">
        <p14:creationId xmlns:p14="http://schemas.microsoft.com/office/powerpoint/2010/main" val="238514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a:t>
            </a:r>
            <a:endParaRPr lang="ko-KR" altLang="en-US" dirty="0">
              <a:latin typeface="+mj-lt"/>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CBS visualization</a:t>
            </a:r>
          </a:p>
          <a:p>
            <a:pPr lvl="1"/>
            <a:r>
              <a:rPr lang="en-US" altLang="ko-KR" dirty="0"/>
              <a:t>Threshold 0.2</a:t>
            </a:r>
          </a:p>
          <a:p>
            <a:pPr lvl="2"/>
            <a:r>
              <a:rPr lang="en-US" altLang="ko-KR" dirty="0"/>
              <a:t>NMOSD: Right-Thalamus </a:t>
            </a:r>
          </a:p>
          <a:p>
            <a:pPr lvl="2"/>
            <a:r>
              <a:rPr lang="en-US" altLang="ko-KR" dirty="0"/>
              <a:t>MS: Left-Caudate,  Left-Putamen, Right-Pallidum</a:t>
            </a:r>
            <a:endParaRPr lang="en-US" altLang="ko-KR" b="0" dirty="0"/>
          </a:p>
          <a:p>
            <a:pPr lvl="1"/>
            <a:endParaRPr lang="en-US" altLang="ko-KR" b="0" dirty="0"/>
          </a:p>
        </p:txBody>
      </p:sp>
      <p:pic>
        <p:nvPicPr>
          <p:cNvPr id="73" name="그림 72" descr="다른, 다양한, 그룹, 하얀색이(가) 표시된 사진&#10;&#10;자동 생성된 설명">
            <a:extLst>
              <a:ext uri="{FF2B5EF4-FFF2-40B4-BE49-F238E27FC236}">
                <a16:creationId xmlns:a16="http://schemas.microsoft.com/office/drawing/2014/main" id="{1C865342-7DEF-446D-81A6-B66C358F6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219" y="2832675"/>
            <a:ext cx="6478781" cy="3600000"/>
          </a:xfrm>
          <a:prstGeom prst="rect">
            <a:avLst/>
          </a:prstGeom>
        </p:spPr>
      </p:pic>
      <p:grpSp>
        <p:nvGrpSpPr>
          <p:cNvPr id="74" name="그룹 73">
            <a:extLst>
              <a:ext uri="{FF2B5EF4-FFF2-40B4-BE49-F238E27FC236}">
                <a16:creationId xmlns:a16="http://schemas.microsoft.com/office/drawing/2014/main" id="{572C66A9-3318-4C07-A62E-32ACCA3D17E0}"/>
              </a:ext>
            </a:extLst>
          </p:cNvPr>
          <p:cNvGrpSpPr/>
          <p:nvPr/>
        </p:nvGrpSpPr>
        <p:grpSpPr>
          <a:xfrm>
            <a:off x="6414552" y="3525824"/>
            <a:ext cx="5084150" cy="2521252"/>
            <a:chOff x="6774497" y="3105004"/>
            <a:chExt cx="5084150" cy="2521252"/>
          </a:xfrm>
        </p:grpSpPr>
        <p:sp>
          <p:nvSpPr>
            <p:cNvPr id="76" name="TextBox 75">
              <a:extLst>
                <a:ext uri="{FF2B5EF4-FFF2-40B4-BE49-F238E27FC236}">
                  <a16:creationId xmlns:a16="http://schemas.microsoft.com/office/drawing/2014/main" id="{8D718245-A401-4C25-AA80-62077DE9314E}"/>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77" name="직선 화살표 연결선 76">
              <a:extLst>
                <a:ext uri="{FF2B5EF4-FFF2-40B4-BE49-F238E27FC236}">
                  <a16:creationId xmlns:a16="http://schemas.microsoft.com/office/drawing/2014/main" id="{C55AFF23-C965-405C-B6BF-EFC43E5348DA}"/>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EE40E937-112F-48DF-AE70-D6FDF81C8558}"/>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1DA55AC-04D9-43BC-AF9D-84446E8F38E6}"/>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80" name="직선 화살표 연결선 79">
              <a:extLst>
                <a:ext uri="{FF2B5EF4-FFF2-40B4-BE49-F238E27FC236}">
                  <a16:creationId xmlns:a16="http://schemas.microsoft.com/office/drawing/2014/main" id="{3C752497-0FAB-42E6-816A-0AB1A46CC663}"/>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E70F3EC-7B18-4FDA-B8F5-BC9F6A60D286}"/>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82" name="직선 화살표 연결선 81">
              <a:extLst>
                <a:ext uri="{FF2B5EF4-FFF2-40B4-BE49-F238E27FC236}">
                  <a16:creationId xmlns:a16="http://schemas.microsoft.com/office/drawing/2014/main" id="{741DFE9D-7666-487C-92C2-C993998E114C}"/>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F1ED3AD-435A-4BF7-B27A-B7C61C05E4AA}"/>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84" name="직선 화살표 연결선 83">
              <a:extLst>
                <a:ext uri="{FF2B5EF4-FFF2-40B4-BE49-F238E27FC236}">
                  <a16:creationId xmlns:a16="http://schemas.microsoft.com/office/drawing/2014/main" id="{79C7569B-BF32-48B7-BD6B-EECC472C1279}"/>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F413D23-02DC-4807-A4AB-1EA0CBBB8AA8}"/>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86" name="직선 화살표 연결선 85">
              <a:extLst>
                <a:ext uri="{FF2B5EF4-FFF2-40B4-BE49-F238E27FC236}">
                  <a16:creationId xmlns:a16="http://schemas.microsoft.com/office/drawing/2014/main" id="{EF741C67-6480-43F1-8131-BF0F5CDBF835}"/>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C2D0D46B-3AAC-4083-97C1-92ECC3949652}"/>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80C4AEB8-8FBB-4125-BCF8-CB87DA510D06}"/>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18" name="TextBox 117">
              <a:extLst>
                <a:ext uri="{FF2B5EF4-FFF2-40B4-BE49-F238E27FC236}">
                  <a16:creationId xmlns:a16="http://schemas.microsoft.com/office/drawing/2014/main" id="{9AFC585B-88CB-4047-8519-AE69F24EBD64}"/>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FFEEC3BD-8067-48A6-A257-BB158FF61724}"/>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20" name="TextBox 119">
              <a:extLst>
                <a:ext uri="{FF2B5EF4-FFF2-40B4-BE49-F238E27FC236}">
                  <a16:creationId xmlns:a16="http://schemas.microsoft.com/office/drawing/2014/main" id="{E07F35A0-0A74-4C75-A5CC-E466763B2426}"/>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21" name="TextBox 120">
              <a:extLst>
                <a:ext uri="{FF2B5EF4-FFF2-40B4-BE49-F238E27FC236}">
                  <a16:creationId xmlns:a16="http://schemas.microsoft.com/office/drawing/2014/main" id="{C8C18ED4-B247-4112-A89F-26329CC00858}"/>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95F2CBD1-1666-487E-B15E-44559E9AAA3A}"/>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75" name="TextBox 74">
            <a:extLst>
              <a:ext uri="{FF2B5EF4-FFF2-40B4-BE49-F238E27FC236}">
                <a16:creationId xmlns:a16="http://schemas.microsoft.com/office/drawing/2014/main" id="{1B36994F-5678-4FFE-A6AC-FF063DA285BA}"/>
              </a:ext>
            </a:extLst>
          </p:cNvPr>
          <p:cNvSpPr txBox="1"/>
          <p:nvPr/>
        </p:nvSpPr>
        <p:spPr>
          <a:xfrm>
            <a:off x="7889250"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MS</a:t>
            </a:r>
            <a:endParaRPr lang="ko-KR" altLang="en-US" dirty="0">
              <a:latin typeface="Times New Roman" panose="02020603050405020304" pitchFamily="18" charset="0"/>
              <a:cs typeface="Times New Roman" panose="02020603050405020304" pitchFamily="18" charset="0"/>
            </a:endParaRPr>
          </a:p>
        </p:txBody>
      </p:sp>
      <p:pic>
        <p:nvPicPr>
          <p:cNvPr id="124" name="그림 123" descr="다른, 하얀색, 테이블, 그룹이(가) 표시된 사진&#10;&#10;자동 생성된 설명">
            <a:extLst>
              <a:ext uri="{FF2B5EF4-FFF2-40B4-BE49-F238E27FC236}">
                <a16:creationId xmlns:a16="http://schemas.microsoft.com/office/drawing/2014/main" id="{97D90435-0743-4152-A6EB-76A6FA8D37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832675"/>
            <a:ext cx="6478781" cy="3600000"/>
          </a:xfrm>
          <a:prstGeom prst="rect">
            <a:avLst/>
          </a:prstGeom>
        </p:spPr>
      </p:pic>
      <p:grpSp>
        <p:nvGrpSpPr>
          <p:cNvPr id="125" name="그룹 124">
            <a:extLst>
              <a:ext uri="{FF2B5EF4-FFF2-40B4-BE49-F238E27FC236}">
                <a16:creationId xmlns:a16="http://schemas.microsoft.com/office/drawing/2014/main" id="{E70D49D3-20D1-4DD9-812A-0ED35710C091}"/>
              </a:ext>
            </a:extLst>
          </p:cNvPr>
          <p:cNvGrpSpPr/>
          <p:nvPr/>
        </p:nvGrpSpPr>
        <p:grpSpPr>
          <a:xfrm>
            <a:off x="701333" y="3521199"/>
            <a:ext cx="5084150" cy="2521252"/>
            <a:chOff x="6774497" y="3105004"/>
            <a:chExt cx="5084150" cy="2521252"/>
          </a:xfrm>
        </p:grpSpPr>
        <p:sp>
          <p:nvSpPr>
            <p:cNvPr id="127" name="TextBox 126">
              <a:extLst>
                <a:ext uri="{FF2B5EF4-FFF2-40B4-BE49-F238E27FC236}">
                  <a16:creationId xmlns:a16="http://schemas.microsoft.com/office/drawing/2014/main" id="{F6FB4791-9308-4BD4-A388-0AE15AA92280}"/>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128" name="직선 화살표 연결선 127">
              <a:extLst>
                <a:ext uri="{FF2B5EF4-FFF2-40B4-BE49-F238E27FC236}">
                  <a16:creationId xmlns:a16="http://schemas.microsoft.com/office/drawing/2014/main" id="{7F339A60-7CC1-4FEF-8236-A7A0EE53FB8A}"/>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FC713B1F-15E3-4B82-BB54-75134FA8B1A6}"/>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8B8266B2-BAD2-47BD-AEEC-7E9112625739}"/>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131" name="직선 화살표 연결선 130">
              <a:extLst>
                <a:ext uri="{FF2B5EF4-FFF2-40B4-BE49-F238E27FC236}">
                  <a16:creationId xmlns:a16="http://schemas.microsoft.com/office/drawing/2014/main" id="{B5C3A0D5-8E70-4D6C-9C43-8F413F127B49}"/>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FF30797-C80F-4771-A093-73461D723FD0}"/>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133" name="직선 화살표 연결선 132">
              <a:extLst>
                <a:ext uri="{FF2B5EF4-FFF2-40B4-BE49-F238E27FC236}">
                  <a16:creationId xmlns:a16="http://schemas.microsoft.com/office/drawing/2014/main" id="{C4BCCAD8-5E89-462C-9B41-F33476A40C5D}"/>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030D0289-F98B-4711-8B08-D3085116221D}"/>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135" name="직선 화살표 연결선 134">
              <a:extLst>
                <a:ext uri="{FF2B5EF4-FFF2-40B4-BE49-F238E27FC236}">
                  <a16:creationId xmlns:a16="http://schemas.microsoft.com/office/drawing/2014/main" id="{FAD97268-4C3D-4C6F-8E6B-37C5A9BA5B27}"/>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D58CEAB2-EA17-4158-BA99-C372FBEC73AB}"/>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146" name="직선 화살표 연결선 145">
              <a:extLst>
                <a:ext uri="{FF2B5EF4-FFF2-40B4-BE49-F238E27FC236}">
                  <a16:creationId xmlns:a16="http://schemas.microsoft.com/office/drawing/2014/main" id="{10EC30D0-5CC7-46AF-9B4A-113DEAC951B2}"/>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353A4D7-2F5C-4520-A6EF-E8FA588D3D82}"/>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150" name="TextBox 149">
              <a:extLst>
                <a:ext uri="{FF2B5EF4-FFF2-40B4-BE49-F238E27FC236}">
                  <a16:creationId xmlns:a16="http://schemas.microsoft.com/office/drawing/2014/main" id="{0B0AEB52-F48D-4814-9D24-616C4A684309}"/>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4A2868ED-8F79-4FE2-89C1-132ADB5643D0}"/>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52" name="TextBox 151">
              <a:extLst>
                <a:ext uri="{FF2B5EF4-FFF2-40B4-BE49-F238E27FC236}">
                  <a16:creationId xmlns:a16="http://schemas.microsoft.com/office/drawing/2014/main" id="{854D37AC-B29A-4638-A6F0-2FE5E7632A70}"/>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53" name="TextBox 152">
              <a:extLst>
                <a:ext uri="{FF2B5EF4-FFF2-40B4-BE49-F238E27FC236}">
                  <a16:creationId xmlns:a16="http://schemas.microsoft.com/office/drawing/2014/main" id="{E2003CDE-AF2A-46B8-BA44-E1CCBF6A4F28}"/>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54" name="TextBox 153">
              <a:extLst>
                <a:ext uri="{FF2B5EF4-FFF2-40B4-BE49-F238E27FC236}">
                  <a16:creationId xmlns:a16="http://schemas.microsoft.com/office/drawing/2014/main" id="{2421CFC4-A3EB-490B-A3DA-E1F3A81BEBA0}"/>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C6FAEA34-6817-4270-8EED-93C7397606C9}"/>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26" name="TextBox 125">
            <a:extLst>
              <a:ext uri="{FF2B5EF4-FFF2-40B4-BE49-F238E27FC236}">
                <a16:creationId xmlns:a16="http://schemas.microsoft.com/office/drawing/2014/main" id="{B6F9765B-AAC9-4A70-A644-0A42B320BD4A}"/>
              </a:ext>
            </a:extLst>
          </p:cNvPr>
          <p:cNvSpPr txBox="1"/>
          <p:nvPr/>
        </p:nvSpPr>
        <p:spPr>
          <a:xfrm>
            <a:off x="2158987"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NMOSD</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68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a:t>
            </a:r>
            <a:endParaRPr lang="ko-KR" altLang="en-US" dirty="0">
              <a:latin typeface="+mj-lt"/>
            </a:endParaRPr>
          </a:p>
        </p:txBody>
      </p:sp>
      <p:grpSp>
        <p:nvGrpSpPr>
          <p:cNvPr id="6" name="그룹 5">
            <a:extLst>
              <a:ext uri="{FF2B5EF4-FFF2-40B4-BE49-F238E27FC236}">
                <a16:creationId xmlns:a16="http://schemas.microsoft.com/office/drawing/2014/main" id="{BE15B3F3-DA78-42C1-816A-D164883094CB}"/>
              </a:ext>
            </a:extLst>
          </p:cNvPr>
          <p:cNvGrpSpPr/>
          <p:nvPr/>
        </p:nvGrpSpPr>
        <p:grpSpPr>
          <a:xfrm>
            <a:off x="5713221" y="2831807"/>
            <a:ext cx="6478781" cy="3600000"/>
            <a:chOff x="5713221" y="2831807"/>
            <a:chExt cx="6478781" cy="3600000"/>
          </a:xfrm>
        </p:grpSpPr>
        <p:pic>
          <p:nvPicPr>
            <p:cNvPr id="11" name="그림 10" descr="앉아있는, 테이블, 음식, 사람들이(가) 표시된 사진&#10;&#10;자동 생성된 설명">
              <a:extLst>
                <a:ext uri="{FF2B5EF4-FFF2-40B4-BE49-F238E27FC236}">
                  <a16:creationId xmlns:a16="http://schemas.microsoft.com/office/drawing/2014/main" id="{897695F8-2874-4A5C-8D12-ED158545C1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221" y="2831807"/>
              <a:ext cx="6478781" cy="3600000"/>
            </a:xfrm>
            <a:prstGeom prst="rect">
              <a:avLst/>
            </a:prstGeom>
          </p:spPr>
        </p:pic>
        <p:grpSp>
          <p:nvGrpSpPr>
            <p:cNvPr id="95" name="그룹 94">
              <a:extLst>
                <a:ext uri="{FF2B5EF4-FFF2-40B4-BE49-F238E27FC236}">
                  <a16:creationId xmlns:a16="http://schemas.microsoft.com/office/drawing/2014/main" id="{11217BE7-2947-4DEC-83F9-87FBF5CF9DF6}"/>
                </a:ext>
              </a:extLst>
            </p:cNvPr>
            <p:cNvGrpSpPr/>
            <p:nvPr/>
          </p:nvGrpSpPr>
          <p:grpSpPr>
            <a:xfrm>
              <a:off x="6413156" y="3524086"/>
              <a:ext cx="5084150" cy="2521252"/>
              <a:chOff x="6774497" y="3105004"/>
              <a:chExt cx="5084150" cy="2521252"/>
            </a:xfrm>
          </p:grpSpPr>
          <p:sp>
            <p:nvSpPr>
              <p:cNvPr id="96" name="TextBox 95">
                <a:extLst>
                  <a:ext uri="{FF2B5EF4-FFF2-40B4-BE49-F238E27FC236}">
                    <a16:creationId xmlns:a16="http://schemas.microsoft.com/office/drawing/2014/main" id="{0F54B322-2524-434F-BDD9-F106DD1C6FC6}"/>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97" name="직선 화살표 연결선 96">
                <a:extLst>
                  <a:ext uri="{FF2B5EF4-FFF2-40B4-BE49-F238E27FC236}">
                    <a16:creationId xmlns:a16="http://schemas.microsoft.com/office/drawing/2014/main" id="{B36F9E8B-102C-404D-BC7D-330CDE01574A}"/>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83FDD330-C672-4146-B00F-120A849B1DC8}"/>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3AEF2E7-0A4F-4B39-BB77-454C43FEFCC1}"/>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100" name="직선 화살표 연결선 99">
                <a:extLst>
                  <a:ext uri="{FF2B5EF4-FFF2-40B4-BE49-F238E27FC236}">
                    <a16:creationId xmlns:a16="http://schemas.microsoft.com/office/drawing/2014/main" id="{BAA0AAB7-784D-4118-A254-29019B0EB974}"/>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C2D03EF-195C-4884-B7DF-AB5E89566CF9}"/>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102" name="직선 화살표 연결선 101">
                <a:extLst>
                  <a:ext uri="{FF2B5EF4-FFF2-40B4-BE49-F238E27FC236}">
                    <a16:creationId xmlns:a16="http://schemas.microsoft.com/office/drawing/2014/main" id="{24F93887-9D91-479C-BA3B-DBAFAF214C6D}"/>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C4B5E44-E46A-4EB2-B704-ED03CF5D27D2}"/>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104" name="직선 화살표 연결선 103">
                <a:extLst>
                  <a:ext uri="{FF2B5EF4-FFF2-40B4-BE49-F238E27FC236}">
                    <a16:creationId xmlns:a16="http://schemas.microsoft.com/office/drawing/2014/main" id="{3D794548-BF99-4BB0-87CE-5F862882DE0B}"/>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63B7FB1-2393-42BE-A9D5-FA59E7CEC8EE}"/>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106" name="직선 화살표 연결선 105">
                <a:extLst>
                  <a:ext uri="{FF2B5EF4-FFF2-40B4-BE49-F238E27FC236}">
                    <a16:creationId xmlns:a16="http://schemas.microsoft.com/office/drawing/2014/main" id="{650D269C-C5D2-478F-AE4F-07A2F3B37699}"/>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C0A4E6D-20E5-4DC4-9C27-045B701AE178}"/>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7952A54A-4FFA-49BA-80A6-17BBD6DA32EE}"/>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09" name="TextBox 108">
                <a:extLst>
                  <a:ext uri="{FF2B5EF4-FFF2-40B4-BE49-F238E27FC236}">
                    <a16:creationId xmlns:a16="http://schemas.microsoft.com/office/drawing/2014/main" id="{C7325585-9BE2-4574-B749-49CB68D37C95}"/>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059EB6D4-9E5C-482E-93D6-2B6BFABCC5D5}"/>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FB449848-5F48-4258-BCF3-2E16E666E7AB}"/>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3DAFBDA0-C26B-4B6D-96B1-3A93980A12AA}"/>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2044C3DF-D31D-4566-8A74-E084E5220419}"/>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grpSp>
      <p:sp>
        <p:nvSpPr>
          <p:cNvPr id="116" name="TextBox 115">
            <a:extLst>
              <a:ext uri="{FF2B5EF4-FFF2-40B4-BE49-F238E27FC236}">
                <a16:creationId xmlns:a16="http://schemas.microsoft.com/office/drawing/2014/main" id="{D601B654-9256-47BC-AA0F-A280CD2FCA4C}"/>
              </a:ext>
            </a:extLst>
          </p:cNvPr>
          <p:cNvSpPr txBox="1"/>
          <p:nvPr/>
        </p:nvSpPr>
        <p:spPr>
          <a:xfrm>
            <a:off x="7887854" y="6093142"/>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MS</a:t>
            </a:r>
            <a:endParaRPr lang="ko-KR" altLang="en-US" dirty="0">
              <a:latin typeface="Times New Roman" panose="02020603050405020304" pitchFamily="18" charset="0"/>
              <a:cs typeface="Times New Roman" panose="02020603050405020304" pitchFamily="18" charset="0"/>
            </a:endParaRPr>
          </a:p>
        </p:txBody>
      </p:sp>
      <p:grpSp>
        <p:nvGrpSpPr>
          <p:cNvPr id="5" name="그룹 4">
            <a:extLst>
              <a:ext uri="{FF2B5EF4-FFF2-40B4-BE49-F238E27FC236}">
                <a16:creationId xmlns:a16="http://schemas.microsoft.com/office/drawing/2014/main" id="{A676C946-B12B-47AC-BF53-76ED330F2437}"/>
              </a:ext>
            </a:extLst>
          </p:cNvPr>
          <p:cNvGrpSpPr/>
          <p:nvPr/>
        </p:nvGrpSpPr>
        <p:grpSpPr>
          <a:xfrm>
            <a:off x="-2432" y="2831805"/>
            <a:ext cx="6478781" cy="3600000"/>
            <a:chOff x="-2432" y="2831805"/>
            <a:chExt cx="6478781" cy="3600000"/>
          </a:xfrm>
        </p:grpSpPr>
        <p:pic>
          <p:nvPicPr>
            <p:cNvPr id="9" name="그림 8" descr="다른, 하얀색, 테이블, 그룹이(가) 표시된 사진&#10;&#10;자동 생성된 설명">
              <a:extLst>
                <a:ext uri="{FF2B5EF4-FFF2-40B4-BE49-F238E27FC236}">
                  <a16:creationId xmlns:a16="http://schemas.microsoft.com/office/drawing/2014/main" id="{779B37A9-B847-420D-B75C-AF9C479AB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2" y="2831805"/>
              <a:ext cx="6478781" cy="3600000"/>
            </a:xfrm>
            <a:prstGeom prst="rect">
              <a:avLst/>
            </a:prstGeom>
          </p:spPr>
        </p:pic>
        <p:grpSp>
          <p:nvGrpSpPr>
            <p:cNvPr id="76" name="그룹 75">
              <a:extLst>
                <a:ext uri="{FF2B5EF4-FFF2-40B4-BE49-F238E27FC236}">
                  <a16:creationId xmlns:a16="http://schemas.microsoft.com/office/drawing/2014/main" id="{ADE5C029-20A1-4FD4-91B8-ACBE2DA846A3}"/>
                </a:ext>
              </a:extLst>
            </p:cNvPr>
            <p:cNvGrpSpPr/>
            <p:nvPr/>
          </p:nvGrpSpPr>
          <p:grpSpPr>
            <a:xfrm>
              <a:off x="697503" y="3521199"/>
              <a:ext cx="5084150" cy="2521252"/>
              <a:chOff x="6774497" y="3105004"/>
              <a:chExt cx="5084150" cy="2521252"/>
            </a:xfrm>
          </p:grpSpPr>
          <p:sp>
            <p:nvSpPr>
              <p:cNvPr id="77" name="TextBox 76">
                <a:extLst>
                  <a:ext uri="{FF2B5EF4-FFF2-40B4-BE49-F238E27FC236}">
                    <a16:creationId xmlns:a16="http://schemas.microsoft.com/office/drawing/2014/main" id="{D51C2ED9-D234-49D2-B337-3D934596B3A2}"/>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78" name="직선 화살표 연결선 77">
                <a:extLst>
                  <a:ext uri="{FF2B5EF4-FFF2-40B4-BE49-F238E27FC236}">
                    <a16:creationId xmlns:a16="http://schemas.microsoft.com/office/drawing/2014/main" id="{09AC01BB-D183-4399-AFD1-9C3CBA15E0D0}"/>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8C8006D0-AE9C-4CE9-B538-9B052371D671}"/>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6FD32B4-856D-4C01-A3C5-9ABF31CE4752}"/>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81" name="직선 화살표 연결선 80">
                <a:extLst>
                  <a:ext uri="{FF2B5EF4-FFF2-40B4-BE49-F238E27FC236}">
                    <a16:creationId xmlns:a16="http://schemas.microsoft.com/office/drawing/2014/main" id="{1E5FEF5B-59BF-4BFF-B46E-76855BFE469C}"/>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AF0CCA3-1C8A-4735-912B-6274B925BE29}"/>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83" name="직선 화살표 연결선 82">
                <a:extLst>
                  <a:ext uri="{FF2B5EF4-FFF2-40B4-BE49-F238E27FC236}">
                    <a16:creationId xmlns:a16="http://schemas.microsoft.com/office/drawing/2014/main" id="{F848DBF2-BCEE-44E2-B305-3FD7D2FA6440}"/>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74C04C9-DAE3-4392-B707-9DCDF0EDBDAA}"/>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85" name="직선 화살표 연결선 84">
                <a:extLst>
                  <a:ext uri="{FF2B5EF4-FFF2-40B4-BE49-F238E27FC236}">
                    <a16:creationId xmlns:a16="http://schemas.microsoft.com/office/drawing/2014/main" id="{6814F8B6-3402-45CD-82E3-DCAFE9E2B7C2}"/>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3C8E639-851A-4513-A0AD-774E38C7C4F1}"/>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87" name="직선 화살표 연결선 86">
                <a:extLst>
                  <a:ext uri="{FF2B5EF4-FFF2-40B4-BE49-F238E27FC236}">
                    <a16:creationId xmlns:a16="http://schemas.microsoft.com/office/drawing/2014/main" id="{B3D559ED-065F-4046-BC3C-250221255F4A}"/>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726ACE8-16E1-4800-8344-CD7D78C8095B}"/>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9ADD450F-194D-49CC-A4AF-44B25F5DEB4E}"/>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7D105024-7BBE-443C-AD7F-8CFE2257459C}"/>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F114FCF9-9B9D-451B-BC8C-713768D7711A}"/>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2D4B4F5F-1D25-4A6F-B17E-3F3D0F8E62D5}"/>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2B5BD099-FE15-4E1E-A92A-7C485CD33E5D}"/>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89272672-D947-4649-A2B4-0506E30B685B}"/>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grpSp>
      <p:sp>
        <p:nvSpPr>
          <p:cNvPr id="115" name="TextBox 114">
            <a:extLst>
              <a:ext uri="{FF2B5EF4-FFF2-40B4-BE49-F238E27FC236}">
                <a16:creationId xmlns:a16="http://schemas.microsoft.com/office/drawing/2014/main" id="{30D1C34B-924D-44EF-B4DE-A6958BF5C80B}"/>
              </a:ext>
            </a:extLst>
          </p:cNvPr>
          <p:cNvSpPr txBox="1"/>
          <p:nvPr/>
        </p:nvSpPr>
        <p:spPr>
          <a:xfrm>
            <a:off x="2155157"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NMOSD</a:t>
            </a:r>
            <a:endParaRPr lang="ko-KR" altLang="en-US"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CBS visualization</a:t>
            </a:r>
          </a:p>
          <a:p>
            <a:pPr lvl="1"/>
            <a:r>
              <a:rPr lang="en-US" altLang="ko-KR" dirty="0"/>
              <a:t>Threshold 0.25</a:t>
            </a:r>
          </a:p>
          <a:p>
            <a:pPr lvl="2"/>
            <a:r>
              <a:rPr lang="en-US" altLang="ko-KR" dirty="0"/>
              <a:t>NMOSD: Right-Thalamus</a:t>
            </a:r>
          </a:p>
          <a:p>
            <a:pPr lvl="2"/>
            <a:r>
              <a:rPr lang="en-US" altLang="ko-KR" dirty="0"/>
              <a:t>MS: Left-Caudate, Both-Pallidum,  Both-Putamen</a:t>
            </a:r>
          </a:p>
          <a:p>
            <a:pPr lvl="1"/>
            <a:endParaRPr lang="en-US" altLang="ko-KR" b="0" dirty="0"/>
          </a:p>
        </p:txBody>
      </p:sp>
    </p:spTree>
    <p:extLst>
      <p:ext uri="{BB962C8B-B14F-4D97-AF65-F5344CB8AC3E}">
        <p14:creationId xmlns:p14="http://schemas.microsoft.com/office/powerpoint/2010/main" val="278477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a:t>
            </a:r>
            <a:endParaRPr lang="ko-KR" altLang="en-US" dirty="0">
              <a:latin typeface="+mj-lt"/>
            </a:endParaRPr>
          </a:p>
        </p:txBody>
      </p:sp>
      <p:pic>
        <p:nvPicPr>
          <p:cNvPr id="9" name="그림 8" descr="다른, 앉아있는, 테이블, 다양한이(가) 표시된 사진&#10;&#10;자동 생성된 설명">
            <a:extLst>
              <a:ext uri="{FF2B5EF4-FFF2-40B4-BE49-F238E27FC236}">
                <a16:creationId xmlns:a16="http://schemas.microsoft.com/office/drawing/2014/main" id="{D8A63C03-E9FA-42E3-B3BF-04FEEF83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221" y="2832675"/>
            <a:ext cx="6478781" cy="3600000"/>
          </a:xfrm>
          <a:prstGeom prst="rect">
            <a:avLst/>
          </a:prstGeom>
        </p:spPr>
      </p:pic>
      <p:grpSp>
        <p:nvGrpSpPr>
          <p:cNvPr id="94" name="그룹 93">
            <a:extLst>
              <a:ext uri="{FF2B5EF4-FFF2-40B4-BE49-F238E27FC236}">
                <a16:creationId xmlns:a16="http://schemas.microsoft.com/office/drawing/2014/main" id="{DBA22941-F3FA-454B-9F1E-90E3EB7615DB}"/>
              </a:ext>
            </a:extLst>
          </p:cNvPr>
          <p:cNvGrpSpPr/>
          <p:nvPr/>
        </p:nvGrpSpPr>
        <p:grpSpPr>
          <a:xfrm>
            <a:off x="6414554" y="3525824"/>
            <a:ext cx="5084150" cy="2521252"/>
            <a:chOff x="6774497" y="3105004"/>
            <a:chExt cx="5084150" cy="2521252"/>
          </a:xfrm>
        </p:grpSpPr>
        <p:sp>
          <p:nvSpPr>
            <p:cNvPr id="95" name="TextBox 94">
              <a:extLst>
                <a:ext uri="{FF2B5EF4-FFF2-40B4-BE49-F238E27FC236}">
                  <a16:creationId xmlns:a16="http://schemas.microsoft.com/office/drawing/2014/main" id="{4C4EF3C7-C879-4340-9E29-C0E01A79FB42}"/>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96" name="직선 화살표 연결선 95">
              <a:extLst>
                <a:ext uri="{FF2B5EF4-FFF2-40B4-BE49-F238E27FC236}">
                  <a16:creationId xmlns:a16="http://schemas.microsoft.com/office/drawing/2014/main" id="{19F89A95-25C6-4A73-ABEF-E2EC50F7B1C4}"/>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97B93B0D-67D7-40C1-A0F8-03EFC524D140}"/>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1F2B92D-0DCE-4245-9966-01B7FCF6EA60}"/>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99" name="직선 화살표 연결선 98">
              <a:extLst>
                <a:ext uri="{FF2B5EF4-FFF2-40B4-BE49-F238E27FC236}">
                  <a16:creationId xmlns:a16="http://schemas.microsoft.com/office/drawing/2014/main" id="{397EF3A4-C0F0-453A-A007-E7002D4A9AB0}"/>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B6C4722-8FAA-43EB-83AC-C33B3B7EDC99}"/>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101" name="직선 화살표 연결선 100">
              <a:extLst>
                <a:ext uri="{FF2B5EF4-FFF2-40B4-BE49-F238E27FC236}">
                  <a16:creationId xmlns:a16="http://schemas.microsoft.com/office/drawing/2014/main" id="{CD62381D-F296-478D-8125-8B8F88D22C29}"/>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89D54D-3A35-42EA-B515-70DFD428FA09}"/>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103" name="직선 화살표 연결선 102">
              <a:extLst>
                <a:ext uri="{FF2B5EF4-FFF2-40B4-BE49-F238E27FC236}">
                  <a16:creationId xmlns:a16="http://schemas.microsoft.com/office/drawing/2014/main" id="{0F7C5F67-7DD9-444B-BA65-249AB17164CF}"/>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EFA590C-EEC6-4902-B87A-25BDA5FD0AAF}"/>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105" name="직선 화살표 연결선 104">
              <a:extLst>
                <a:ext uri="{FF2B5EF4-FFF2-40B4-BE49-F238E27FC236}">
                  <a16:creationId xmlns:a16="http://schemas.microsoft.com/office/drawing/2014/main" id="{6946626F-4DB8-4398-AA61-C8300223FBE4}"/>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75F9663-1E62-42FE-8E20-7E27B5D300AE}"/>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107" name="TextBox 106">
              <a:extLst>
                <a:ext uri="{FF2B5EF4-FFF2-40B4-BE49-F238E27FC236}">
                  <a16:creationId xmlns:a16="http://schemas.microsoft.com/office/drawing/2014/main" id="{571D48D6-CFD1-4442-944D-912DCEF1E8B4}"/>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BBD61070-2FF3-4896-BFDF-2198EE613184}"/>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09" name="TextBox 108">
              <a:extLst>
                <a:ext uri="{FF2B5EF4-FFF2-40B4-BE49-F238E27FC236}">
                  <a16:creationId xmlns:a16="http://schemas.microsoft.com/office/drawing/2014/main" id="{2DE0445F-FF0E-4780-8FC1-094CFA497D03}"/>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8242154F-D137-4062-A894-300FC8B92E63}"/>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2F825D1D-2FBB-4BC2-8312-D236017272BE}"/>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1E1E119B-9AFC-4E8C-8FEE-5F26C14EC4B5}"/>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15" name="TextBox 114">
            <a:extLst>
              <a:ext uri="{FF2B5EF4-FFF2-40B4-BE49-F238E27FC236}">
                <a16:creationId xmlns:a16="http://schemas.microsoft.com/office/drawing/2014/main" id="{20CEF051-9F4F-4491-9A7D-AC3C243CFA24}"/>
              </a:ext>
            </a:extLst>
          </p:cNvPr>
          <p:cNvSpPr txBox="1"/>
          <p:nvPr/>
        </p:nvSpPr>
        <p:spPr>
          <a:xfrm>
            <a:off x="7889252" y="6095783"/>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MS</a:t>
            </a:r>
            <a:endParaRPr lang="ko-KR" altLang="en-US" dirty="0">
              <a:latin typeface="Times New Roman" panose="02020603050405020304" pitchFamily="18" charset="0"/>
              <a:cs typeface="Times New Roman" panose="02020603050405020304" pitchFamily="18" charset="0"/>
            </a:endParaRPr>
          </a:p>
        </p:txBody>
      </p:sp>
      <p:pic>
        <p:nvPicPr>
          <p:cNvPr id="7" name="그림 6" descr="다른, 하얀색, 테이블, 그룹이(가) 표시된 사진&#10;&#10;자동 생성된 설명">
            <a:extLst>
              <a:ext uri="{FF2B5EF4-FFF2-40B4-BE49-F238E27FC236}">
                <a16:creationId xmlns:a16="http://schemas.microsoft.com/office/drawing/2014/main" id="{ED59805B-F34B-42B2-A9F7-47D887693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0" y="2832675"/>
            <a:ext cx="6478781" cy="3600000"/>
          </a:xfrm>
          <a:prstGeom prst="rect">
            <a:avLst/>
          </a:prstGeom>
        </p:spPr>
      </p:pic>
      <p:grpSp>
        <p:nvGrpSpPr>
          <p:cNvPr id="74" name="그룹 73">
            <a:extLst>
              <a:ext uri="{FF2B5EF4-FFF2-40B4-BE49-F238E27FC236}">
                <a16:creationId xmlns:a16="http://schemas.microsoft.com/office/drawing/2014/main" id="{182B8605-88DC-4CCA-B139-0BCB842AAB1D}"/>
              </a:ext>
            </a:extLst>
          </p:cNvPr>
          <p:cNvGrpSpPr/>
          <p:nvPr/>
        </p:nvGrpSpPr>
        <p:grpSpPr>
          <a:xfrm>
            <a:off x="697503" y="3521199"/>
            <a:ext cx="5084150" cy="2521252"/>
            <a:chOff x="6774497" y="3105004"/>
            <a:chExt cx="5084150" cy="2521252"/>
          </a:xfrm>
        </p:grpSpPr>
        <p:sp>
          <p:nvSpPr>
            <p:cNvPr id="76" name="TextBox 75">
              <a:extLst>
                <a:ext uri="{FF2B5EF4-FFF2-40B4-BE49-F238E27FC236}">
                  <a16:creationId xmlns:a16="http://schemas.microsoft.com/office/drawing/2014/main" id="{48E96684-FB68-4D0A-8962-F16F08CC7AD3}"/>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77" name="직선 화살표 연결선 76">
              <a:extLst>
                <a:ext uri="{FF2B5EF4-FFF2-40B4-BE49-F238E27FC236}">
                  <a16:creationId xmlns:a16="http://schemas.microsoft.com/office/drawing/2014/main" id="{4BC53BDC-AD37-40C7-943F-F69A96FB5889}"/>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8B9BD844-2031-4E4A-B1C8-F3AFFB89B8A2}"/>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2AFF4AB-1FFE-44E6-8F21-E49EE2E62852}"/>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80" name="직선 화살표 연결선 79">
              <a:extLst>
                <a:ext uri="{FF2B5EF4-FFF2-40B4-BE49-F238E27FC236}">
                  <a16:creationId xmlns:a16="http://schemas.microsoft.com/office/drawing/2014/main" id="{57170DAF-8997-4D46-AB79-BAFBF135E328}"/>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95AC4F9-D0AC-4E62-8DDC-BBF72F33C715}"/>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82" name="직선 화살표 연결선 81">
              <a:extLst>
                <a:ext uri="{FF2B5EF4-FFF2-40B4-BE49-F238E27FC236}">
                  <a16:creationId xmlns:a16="http://schemas.microsoft.com/office/drawing/2014/main" id="{92C063BE-23A3-4B91-A130-34472DCE435B}"/>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0181028-9E9A-4DDF-B1EB-0089C90E4114}"/>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84" name="직선 화살표 연결선 83">
              <a:extLst>
                <a:ext uri="{FF2B5EF4-FFF2-40B4-BE49-F238E27FC236}">
                  <a16:creationId xmlns:a16="http://schemas.microsoft.com/office/drawing/2014/main" id="{E0227514-AAA6-4104-989E-7B8BEDBEBF84}"/>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BED748C-BBD4-42D4-BD0B-566692BAF73F}"/>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86" name="직선 화살표 연결선 85">
              <a:extLst>
                <a:ext uri="{FF2B5EF4-FFF2-40B4-BE49-F238E27FC236}">
                  <a16:creationId xmlns:a16="http://schemas.microsoft.com/office/drawing/2014/main" id="{8D7805F7-0D5B-45F2-8E7D-ADF2D4BEDD0D}"/>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D8CE611-2639-48D9-8E51-B8598FA673D9}"/>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C004246E-998E-407F-83DA-625D406789CC}"/>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580B09C7-AFAA-4970-9F6A-571F547CF3D2}"/>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BF8D7026-C43C-459D-AF54-02E56B94D15D}"/>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E1B5715A-BC58-49D6-83C9-F049A9CBCB94}"/>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7E8021BA-C5A1-4E41-A976-3F5A5A595CFC}"/>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880B8E06-5171-438D-AC32-65866C10F2EB}"/>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14" name="TextBox 113">
            <a:extLst>
              <a:ext uri="{FF2B5EF4-FFF2-40B4-BE49-F238E27FC236}">
                <a16:creationId xmlns:a16="http://schemas.microsoft.com/office/drawing/2014/main" id="{8332ABDC-2E72-44AA-BCA1-2D6865A7DC79}"/>
              </a:ext>
            </a:extLst>
          </p:cNvPr>
          <p:cNvSpPr txBox="1"/>
          <p:nvPr/>
        </p:nvSpPr>
        <p:spPr>
          <a:xfrm>
            <a:off x="2155157"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NMOSD</a:t>
            </a:r>
            <a:endParaRPr lang="ko-KR" altLang="en-US"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CBS visualization</a:t>
            </a:r>
          </a:p>
          <a:p>
            <a:pPr lvl="1"/>
            <a:r>
              <a:rPr lang="en-US" altLang="ko-KR" dirty="0"/>
              <a:t>Threshold 0.3</a:t>
            </a:r>
          </a:p>
          <a:p>
            <a:pPr lvl="2"/>
            <a:r>
              <a:rPr lang="en-US" altLang="ko-KR" dirty="0"/>
              <a:t>NMOSD: Right-Thalamus</a:t>
            </a:r>
          </a:p>
          <a:p>
            <a:pPr lvl="2"/>
            <a:r>
              <a:rPr lang="en-US" altLang="ko-KR" dirty="0"/>
              <a:t>MS: Left-Caudate, Both-Pallidum,  Right-Putamen</a:t>
            </a:r>
          </a:p>
          <a:p>
            <a:pPr lvl="2"/>
            <a:endParaRPr lang="en-US" altLang="ko-KR" b="0" dirty="0"/>
          </a:p>
        </p:txBody>
      </p:sp>
    </p:spTree>
    <p:extLst>
      <p:ext uri="{BB962C8B-B14F-4D97-AF65-F5344CB8AC3E}">
        <p14:creationId xmlns:p14="http://schemas.microsoft.com/office/powerpoint/2010/main" val="397510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 </a:t>
            </a:r>
            <a:endParaRPr lang="ko-KR" altLang="en-US" dirty="0">
              <a:latin typeface="+mj-lt"/>
            </a:endParaRPr>
          </a:p>
        </p:txBody>
      </p:sp>
      <p:pic>
        <p:nvPicPr>
          <p:cNvPr id="11" name="그림 10" descr="다양한, 다른, 하얀색, 테이블이(가) 표시된 사진&#10;&#10;자동 생성된 설명">
            <a:extLst>
              <a:ext uri="{FF2B5EF4-FFF2-40B4-BE49-F238E27FC236}">
                <a16:creationId xmlns:a16="http://schemas.microsoft.com/office/drawing/2014/main" id="{020AEA0A-631B-4099-8028-BA6E589130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221" y="2832675"/>
            <a:ext cx="6478781" cy="3600000"/>
          </a:xfrm>
          <a:prstGeom prst="rect">
            <a:avLst/>
          </a:prstGeom>
        </p:spPr>
      </p:pic>
      <p:grpSp>
        <p:nvGrpSpPr>
          <p:cNvPr id="117" name="그룹 116">
            <a:extLst>
              <a:ext uri="{FF2B5EF4-FFF2-40B4-BE49-F238E27FC236}">
                <a16:creationId xmlns:a16="http://schemas.microsoft.com/office/drawing/2014/main" id="{66D177C5-B245-4A9F-821A-4BAADCE72980}"/>
              </a:ext>
            </a:extLst>
          </p:cNvPr>
          <p:cNvGrpSpPr/>
          <p:nvPr/>
        </p:nvGrpSpPr>
        <p:grpSpPr>
          <a:xfrm>
            <a:off x="6414554" y="3525822"/>
            <a:ext cx="5084150" cy="2521252"/>
            <a:chOff x="6774497" y="3105004"/>
            <a:chExt cx="5084150" cy="2521252"/>
          </a:xfrm>
        </p:grpSpPr>
        <p:sp>
          <p:nvSpPr>
            <p:cNvPr id="118" name="TextBox 117">
              <a:extLst>
                <a:ext uri="{FF2B5EF4-FFF2-40B4-BE49-F238E27FC236}">
                  <a16:creationId xmlns:a16="http://schemas.microsoft.com/office/drawing/2014/main" id="{03DFC34C-E7B1-4135-AA57-F2DE9EFB2DDA}"/>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119" name="직선 화살표 연결선 118">
              <a:extLst>
                <a:ext uri="{FF2B5EF4-FFF2-40B4-BE49-F238E27FC236}">
                  <a16:creationId xmlns:a16="http://schemas.microsoft.com/office/drawing/2014/main" id="{CF1CFDA8-7622-494C-B984-C31974ED21CB}"/>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6E6BCBC1-0920-4C57-86BA-10E370A356A3}"/>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CEADFB27-5704-4D26-BD0A-05B3C6A5DFC7}"/>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122" name="직선 화살표 연결선 121">
              <a:extLst>
                <a:ext uri="{FF2B5EF4-FFF2-40B4-BE49-F238E27FC236}">
                  <a16:creationId xmlns:a16="http://schemas.microsoft.com/office/drawing/2014/main" id="{43729EC8-2CC5-4B97-937E-0D755E982952}"/>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678D907-F043-4BA3-A0CA-B14C228C11A4}"/>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124" name="직선 화살표 연결선 123">
              <a:extLst>
                <a:ext uri="{FF2B5EF4-FFF2-40B4-BE49-F238E27FC236}">
                  <a16:creationId xmlns:a16="http://schemas.microsoft.com/office/drawing/2014/main" id="{1CEA149A-080D-4C77-91A9-CD7F6475EEA4}"/>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696F7F5-A77E-4817-9A18-4F802BE19E7E}"/>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126" name="직선 화살표 연결선 125">
              <a:extLst>
                <a:ext uri="{FF2B5EF4-FFF2-40B4-BE49-F238E27FC236}">
                  <a16:creationId xmlns:a16="http://schemas.microsoft.com/office/drawing/2014/main" id="{91EFB5F1-B5A5-4ED1-8A1E-B6AD8D151D11}"/>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F9FD932-88D1-443A-95F4-3D7DEF7E5440}"/>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128" name="직선 화살표 연결선 127">
              <a:extLst>
                <a:ext uri="{FF2B5EF4-FFF2-40B4-BE49-F238E27FC236}">
                  <a16:creationId xmlns:a16="http://schemas.microsoft.com/office/drawing/2014/main" id="{7180CF5F-15BB-48C5-A9D8-73639514182A}"/>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D7774AD-B800-465F-998E-48FC604DBE25}"/>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26BC8260-3AC6-43CB-9B40-715131D680CD}"/>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31" name="TextBox 130">
              <a:extLst>
                <a:ext uri="{FF2B5EF4-FFF2-40B4-BE49-F238E27FC236}">
                  <a16:creationId xmlns:a16="http://schemas.microsoft.com/office/drawing/2014/main" id="{E14F0F21-3D16-4A2C-882C-EB6F5C3DC470}"/>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2A6C30E9-0EDD-4F3C-BA3E-9603D03DBB7C}"/>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163B1CD4-0ED9-4CBB-A9CD-C9CD2EE2D1DC}"/>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34" name="TextBox 133">
              <a:extLst>
                <a:ext uri="{FF2B5EF4-FFF2-40B4-BE49-F238E27FC236}">
                  <a16:creationId xmlns:a16="http://schemas.microsoft.com/office/drawing/2014/main" id="{92685E88-9492-4B58-9A75-28B3127E3923}"/>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35" name="TextBox 134">
              <a:extLst>
                <a:ext uri="{FF2B5EF4-FFF2-40B4-BE49-F238E27FC236}">
                  <a16:creationId xmlns:a16="http://schemas.microsoft.com/office/drawing/2014/main" id="{4D1BA5FA-92C9-48D6-AA2D-BB68906810AC}"/>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38" name="TextBox 137">
            <a:extLst>
              <a:ext uri="{FF2B5EF4-FFF2-40B4-BE49-F238E27FC236}">
                <a16:creationId xmlns:a16="http://schemas.microsoft.com/office/drawing/2014/main" id="{41B35392-D413-4CD0-886B-ECDED358C247}"/>
              </a:ext>
            </a:extLst>
          </p:cNvPr>
          <p:cNvSpPr txBox="1"/>
          <p:nvPr/>
        </p:nvSpPr>
        <p:spPr>
          <a:xfrm>
            <a:off x="7889252"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MS</a:t>
            </a:r>
            <a:endParaRPr lang="ko-KR" altLang="en-US" dirty="0">
              <a:latin typeface="Times New Roman" panose="02020603050405020304" pitchFamily="18" charset="0"/>
              <a:cs typeface="Times New Roman" panose="02020603050405020304" pitchFamily="18" charset="0"/>
            </a:endParaRPr>
          </a:p>
        </p:txBody>
      </p:sp>
      <p:pic>
        <p:nvPicPr>
          <p:cNvPr id="9" name="그림 8" descr="다른, 하얀색, 테이블, 그룹이(가) 표시된 사진&#10;&#10;자동 생성된 설명">
            <a:extLst>
              <a:ext uri="{FF2B5EF4-FFF2-40B4-BE49-F238E27FC236}">
                <a16:creationId xmlns:a16="http://schemas.microsoft.com/office/drawing/2014/main" id="{2E46B032-2F41-4899-A747-D01E93AD4D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0" y="2832675"/>
            <a:ext cx="6478781" cy="3600000"/>
          </a:xfrm>
          <a:prstGeom prst="rect">
            <a:avLst/>
          </a:prstGeom>
        </p:spPr>
      </p:pic>
      <p:grpSp>
        <p:nvGrpSpPr>
          <p:cNvPr id="73" name="그룹 72">
            <a:extLst>
              <a:ext uri="{FF2B5EF4-FFF2-40B4-BE49-F238E27FC236}">
                <a16:creationId xmlns:a16="http://schemas.microsoft.com/office/drawing/2014/main" id="{57FC0A46-D002-4B7C-A265-0CB9A78EF6A9}"/>
              </a:ext>
            </a:extLst>
          </p:cNvPr>
          <p:cNvGrpSpPr/>
          <p:nvPr/>
        </p:nvGrpSpPr>
        <p:grpSpPr>
          <a:xfrm>
            <a:off x="697503" y="3521200"/>
            <a:ext cx="5084150" cy="2521252"/>
            <a:chOff x="6774497" y="3105004"/>
            <a:chExt cx="5084150" cy="2521252"/>
          </a:xfrm>
        </p:grpSpPr>
        <p:sp>
          <p:nvSpPr>
            <p:cNvPr id="75" name="TextBox 74">
              <a:extLst>
                <a:ext uri="{FF2B5EF4-FFF2-40B4-BE49-F238E27FC236}">
                  <a16:creationId xmlns:a16="http://schemas.microsoft.com/office/drawing/2014/main" id="{2017B574-65F2-4A69-ADA3-138C7C6D301F}"/>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80" name="직선 화살표 연결선 79">
              <a:extLst>
                <a:ext uri="{FF2B5EF4-FFF2-40B4-BE49-F238E27FC236}">
                  <a16:creationId xmlns:a16="http://schemas.microsoft.com/office/drawing/2014/main" id="{8E38E8D9-0A70-4ADC-A613-9BC3B8A97940}"/>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1FF9A82-C3B1-4452-BDC1-0F68AD0C16D6}"/>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F543760-ECD6-44A7-9F1E-D538EBB4C8A2}"/>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83" name="직선 화살표 연결선 82">
              <a:extLst>
                <a:ext uri="{FF2B5EF4-FFF2-40B4-BE49-F238E27FC236}">
                  <a16:creationId xmlns:a16="http://schemas.microsoft.com/office/drawing/2014/main" id="{AD7B73C7-061F-4192-A13B-7F8343F86822}"/>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2F912D7-D5E4-4E61-9095-9DA8788A2577}"/>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85" name="직선 화살표 연결선 84">
              <a:extLst>
                <a:ext uri="{FF2B5EF4-FFF2-40B4-BE49-F238E27FC236}">
                  <a16:creationId xmlns:a16="http://schemas.microsoft.com/office/drawing/2014/main" id="{64E4DF72-DE96-49A2-9AF4-EC2D9B9A5537}"/>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1D8BBD6-0A89-48A8-A6F9-4CAE31E1B452}"/>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87" name="직선 화살표 연결선 86">
              <a:extLst>
                <a:ext uri="{FF2B5EF4-FFF2-40B4-BE49-F238E27FC236}">
                  <a16:creationId xmlns:a16="http://schemas.microsoft.com/office/drawing/2014/main" id="{2EE9E8C5-EB61-47DC-82B8-99CEE108E116}"/>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C4557397-37CC-4094-AC58-8F39EE6F96B4}"/>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89" name="직선 화살표 연결선 88">
              <a:extLst>
                <a:ext uri="{FF2B5EF4-FFF2-40B4-BE49-F238E27FC236}">
                  <a16:creationId xmlns:a16="http://schemas.microsoft.com/office/drawing/2014/main" id="{C7E67E3F-2C8D-4EDC-A8E8-F009D930851E}"/>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DD157C0-F405-47A0-A2EC-6F1764EE72D2}"/>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58D78D22-50E9-47AA-AF99-71EC66454D7E}"/>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CFB6B66D-9A88-4206-B8B8-5F98836D9D91}"/>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DF4F65F4-6BD3-4E81-A0CC-758B07B18DFF}"/>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F87BDFC3-A962-4A03-A201-9FA5A6795C30}"/>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C429CC3E-3855-4352-8310-163962CFCA72}"/>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E30BAB09-28D1-4522-9C5B-5AE855EF0DB9}"/>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37" name="TextBox 136">
            <a:extLst>
              <a:ext uri="{FF2B5EF4-FFF2-40B4-BE49-F238E27FC236}">
                <a16:creationId xmlns:a16="http://schemas.microsoft.com/office/drawing/2014/main" id="{09FEF0FD-27BC-4203-B13F-96B8ED076356}"/>
              </a:ext>
            </a:extLst>
          </p:cNvPr>
          <p:cNvSpPr txBox="1"/>
          <p:nvPr/>
        </p:nvSpPr>
        <p:spPr>
          <a:xfrm>
            <a:off x="2155157"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NMOSD</a:t>
            </a:r>
            <a:endParaRPr lang="ko-KR" altLang="en-US"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CBS visualization</a:t>
            </a:r>
          </a:p>
          <a:p>
            <a:pPr lvl="1"/>
            <a:r>
              <a:rPr lang="en-US" altLang="ko-KR" dirty="0"/>
              <a:t>Threshold 0.35</a:t>
            </a:r>
          </a:p>
          <a:p>
            <a:pPr lvl="2"/>
            <a:r>
              <a:rPr lang="en-US" altLang="ko-KR" dirty="0"/>
              <a:t>NMOSD: Right-Thalamus</a:t>
            </a:r>
          </a:p>
          <a:p>
            <a:pPr lvl="2"/>
            <a:r>
              <a:rPr lang="en-US" altLang="ko-KR" dirty="0"/>
              <a:t>MS: Left-Caudate, Both-Pallidum,  Right-Putamen</a:t>
            </a:r>
          </a:p>
          <a:p>
            <a:pPr lvl="2"/>
            <a:endParaRPr lang="en-US" altLang="ko-KR" b="0" dirty="0"/>
          </a:p>
        </p:txBody>
      </p:sp>
    </p:spTree>
    <p:extLst>
      <p:ext uri="{BB962C8B-B14F-4D97-AF65-F5344CB8AC3E}">
        <p14:creationId xmlns:p14="http://schemas.microsoft.com/office/powerpoint/2010/main" val="252503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8A067E-6553-4344-8022-90A0B6CA12D6}"/>
              </a:ext>
            </a:extLst>
          </p:cNvPr>
          <p:cNvSpPr>
            <a:spLocks noGrp="1"/>
          </p:cNvSpPr>
          <p:nvPr>
            <p:ph type="title"/>
          </p:nvPr>
        </p:nvSpPr>
        <p:spPr/>
        <p:txBody>
          <a:bodyPr>
            <a:normAutofit/>
          </a:bodyPr>
          <a:lstStyle/>
          <a:p>
            <a:r>
              <a:rPr lang="en-US" altLang="ko-KR" dirty="0">
                <a:latin typeface="+mj-lt"/>
              </a:rPr>
              <a:t>Cluster</a:t>
            </a:r>
            <a:r>
              <a:rPr lang="ko-KR" altLang="en-US" dirty="0">
                <a:latin typeface="+mj-lt"/>
              </a:rPr>
              <a:t> </a:t>
            </a:r>
            <a:r>
              <a:rPr lang="en-US" altLang="ko-KR" dirty="0">
                <a:latin typeface="+mj-lt"/>
              </a:rPr>
              <a:t>based</a:t>
            </a:r>
            <a:r>
              <a:rPr lang="ko-KR" altLang="en-US" dirty="0">
                <a:latin typeface="+mj-lt"/>
              </a:rPr>
              <a:t> </a:t>
            </a:r>
            <a:r>
              <a:rPr lang="en-US" altLang="ko-KR" dirty="0">
                <a:latin typeface="+mj-lt"/>
              </a:rPr>
              <a:t>statistics</a:t>
            </a:r>
            <a:r>
              <a:rPr lang="ko-KR" altLang="en-US" dirty="0">
                <a:latin typeface="+mj-lt"/>
              </a:rPr>
              <a:t> </a:t>
            </a:r>
            <a:r>
              <a:rPr lang="en-US" altLang="ko-KR" dirty="0">
                <a:latin typeface="+mj-lt"/>
              </a:rPr>
              <a:t>(CBS)</a:t>
            </a:r>
            <a:r>
              <a:rPr lang="ko-KR" altLang="en-US" dirty="0">
                <a:latin typeface="+mj-lt"/>
              </a:rPr>
              <a:t> </a:t>
            </a:r>
            <a:r>
              <a:rPr lang="en-US" altLang="ko-KR" dirty="0">
                <a:latin typeface="+mj-lt"/>
              </a:rPr>
              <a:t>result</a:t>
            </a:r>
            <a:endParaRPr lang="ko-KR" altLang="en-US" dirty="0">
              <a:latin typeface="+mj-lt"/>
            </a:endParaRPr>
          </a:p>
        </p:txBody>
      </p:sp>
      <p:pic>
        <p:nvPicPr>
          <p:cNvPr id="9" name="그림 8" descr="다양한, 하얀색, 그룹, 다른이(가) 표시된 사진&#10;&#10;자동 생성된 설명">
            <a:extLst>
              <a:ext uri="{FF2B5EF4-FFF2-40B4-BE49-F238E27FC236}">
                <a16:creationId xmlns:a16="http://schemas.microsoft.com/office/drawing/2014/main" id="{4309D96B-D8BF-4AB3-ADA5-80B02E6235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151" y="2832675"/>
            <a:ext cx="6478781" cy="3600000"/>
          </a:xfrm>
          <a:prstGeom prst="rect">
            <a:avLst/>
          </a:prstGeom>
        </p:spPr>
      </p:pic>
      <p:grpSp>
        <p:nvGrpSpPr>
          <p:cNvPr id="95" name="그룹 94">
            <a:extLst>
              <a:ext uri="{FF2B5EF4-FFF2-40B4-BE49-F238E27FC236}">
                <a16:creationId xmlns:a16="http://schemas.microsoft.com/office/drawing/2014/main" id="{7A4F6FBE-ABAD-45D5-BD87-F3E3134949D9}"/>
              </a:ext>
            </a:extLst>
          </p:cNvPr>
          <p:cNvGrpSpPr/>
          <p:nvPr/>
        </p:nvGrpSpPr>
        <p:grpSpPr>
          <a:xfrm>
            <a:off x="6412484" y="3525824"/>
            <a:ext cx="5084150" cy="2521252"/>
            <a:chOff x="6774497" y="3105004"/>
            <a:chExt cx="5084150" cy="2521252"/>
          </a:xfrm>
        </p:grpSpPr>
        <p:sp>
          <p:nvSpPr>
            <p:cNvPr id="96" name="TextBox 95">
              <a:extLst>
                <a:ext uri="{FF2B5EF4-FFF2-40B4-BE49-F238E27FC236}">
                  <a16:creationId xmlns:a16="http://schemas.microsoft.com/office/drawing/2014/main" id="{C6065D96-3905-4079-948D-5AF72E1E5206}"/>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97" name="직선 화살표 연결선 96">
              <a:extLst>
                <a:ext uri="{FF2B5EF4-FFF2-40B4-BE49-F238E27FC236}">
                  <a16:creationId xmlns:a16="http://schemas.microsoft.com/office/drawing/2014/main" id="{E7703776-394D-4E11-9F81-EC54F12D1EEE}"/>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F56DA2E4-64FD-4FFE-B7B3-312101E6CA15}"/>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50579B4-3BB5-4DDD-97B6-163A3C17B81E}"/>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100" name="직선 화살표 연결선 99">
              <a:extLst>
                <a:ext uri="{FF2B5EF4-FFF2-40B4-BE49-F238E27FC236}">
                  <a16:creationId xmlns:a16="http://schemas.microsoft.com/office/drawing/2014/main" id="{2F2869AE-5FDF-4D4D-ADAE-7ACE994CEE78}"/>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A05CE6D-1A80-4FF3-A593-5BD3F2073966}"/>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102" name="직선 화살표 연결선 101">
              <a:extLst>
                <a:ext uri="{FF2B5EF4-FFF2-40B4-BE49-F238E27FC236}">
                  <a16:creationId xmlns:a16="http://schemas.microsoft.com/office/drawing/2014/main" id="{6D17F750-4320-422A-867C-6F9BA209F331}"/>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AB2E2036-2AA0-4200-9C88-BD67775995BE}"/>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104" name="직선 화살표 연결선 103">
              <a:extLst>
                <a:ext uri="{FF2B5EF4-FFF2-40B4-BE49-F238E27FC236}">
                  <a16:creationId xmlns:a16="http://schemas.microsoft.com/office/drawing/2014/main" id="{4693DDEB-38C0-492C-B90C-5577F548B96E}"/>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AC36E9D-ACF4-4EA1-A411-3F8BFB3063E7}"/>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106" name="직선 화살표 연결선 105">
              <a:extLst>
                <a:ext uri="{FF2B5EF4-FFF2-40B4-BE49-F238E27FC236}">
                  <a16:creationId xmlns:a16="http://schemas.microsoft.com/office/drawing/2014/main" id="{359FDFE6-0F61-4BE0-B94E-5DF52079745C}"/>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143C6DD-FBBF-4EE6-8636-56BCF75827AE}"/>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2B4F1084-6636-4A3D-9F3A-DD2D1AD31FFA}"/>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109" name="TextBox 108">
              <a:extLst>
                <a:ext uri="{FF2B5EF4-FFF2-40B4-BE49-F238E27FC236}">
                  <a16:creationId xmlns:a16="http://schemas.microsoft.com/office/drawing/2014/main" id="{CDE767EB-9EBD-4756-904D-120EC0FEDBBD}"/>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2F9394EF-74DC-493B-801E-2F7A25CACCBC}"/>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AF2369A5-EB0B-45CC-95D2-8F762436F486}"/>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737E2AF7-BFC1-4F30-9919-E318293534D0}"/>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DD4B9724-0934-4F31-BF0C-0AA353FAF9EE}"/>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15" name="TextBox 114">
            <a:extLst>
              <a:ext uri="{FF2B5EF4-FFF2-40B4-BE49-F238E27FC236}">
                <a16:creationId xmlns:a16="http://schemas.microsoft.com/office/drawing/2014/main" id="{7D87A4CC-5051-4D3E-BB9F-578C8804E39C}"/>
              </a:ext>
            </a:extLst>
          </p:cNvPr>
          <p:cNvSpPr txBox="1"/>
          <p:nvPr/>
        </p:nvSpPr>
        <p:spPr>
          <a:xfrm>
            <a:off x="7887182"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MS</a:t>
            </a:r>
            <a:endParaRPr lang="ko-KR" altLang="en-US" dirty="0">
              <a:latin typeface="Times New Roman" panose="02020603050405020304" pitchFamily="18" charset="0"/>
              <a:cs typeface="Times New Roman" panose="02020603050405020304" pitchFamily="18" charset="0"/>
            </a:endParaRPr>
          </a:p>
        </p:txBody>
      </p:sp>
      <p:pic>
        <p:nvPicPr>
          <p:cNvPr id="7" name="그림 6" descr="다른, 하얀색, 테이블, 그룹이(가) 표시된 사진&#10;&#10;자동 생성된 설명">
            <a:extLst>
              <a:ext uri="{FF2B5EF4-FFF2-40B4-BE49-F238E27FC236}">
                <a16:creationId xmlns:a16="http://schemas.microsoft.com/office/drawing/2014/main" id="{9D07A2C4-DDBA-4C20-BF16-CC171FAA88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832675"/>
            <a:ext cx="6478781" cy="3600000"/>
          </a:xfrm>
          <a:prstGeom prst="rect">
            <a:avLst/>
          </a:prstGeom>
        </p:spPr>
      </p:pic>
      <p:grpSp>
        <p:nvGrpSpPr>
          <p:cNvPr id="75" name="그룹 74">
            <a:extLst>
              <a:ext uri="{FF2B5EF4-FFF2-40B4-BE49-F238E27FC236}">
                <a16:creationId xmlns:a16="http://schemas.microsoft.com/office/drawing/2014/main" id="{E98F7251-C378-4A9E-B492-8B0C4A01DD12}"/>
              </a:ext>
            </a:extLst>
          </p:cNvPr>
          <p:cNvGrpSpPr/>
          <p:nvPr/>
        </p:nvGrpSpPr>
        <p:grpSpPr>
          <a:xfrm>
            <a:off x="701333" y="3521199"/>
            <a:ext cx="5084150" cy="2521252"/>
            <a:chOff x="6774497" y="3105004"/>
            <a:chExt cx="5084150" cy="2521252"/>
          </a:xfrm>
        </p:grpSpPr>
        <p:sp>
          <p:nvSpPr>
            <p:cNvPr id="77" name="TextBox 76">
              <a:extLst>
                <a:ext uri="{FF2B5EF4-FFF2-40B4-BE49-F238E27FC236}">
                  <a16:creationId xmlns:a16="http://schemas.microsoft.com/office/drawing/2014/main" id="{CC0AF046-97E3-46CD-A820-D1FEA0FDE1D9}"/>
                </a:ext>
              </a:extLst>
            </p:cNvPr>
            <p:cNvSpPr txBox="1"/>
            <p:nvPr/>
          </p:nvSpPr>
          <p:spPr>
            <a:xfrm>
              <a:off x="7621639" y="3493270"/>
              <a:ext cx="800767"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Caudate nucleus</a:t>
              </a:r>
              <a:endParaRPr lang="ko-KR" altLang="en-US" sz="700" dirty="0">
                <a:latin typeface="Times New Roman" panose="02020603050405020304" pitchFamily="18" charset="0"/>
                <a:cs typeface="Times New Roman" panose="02020603050405020304" pitchFamily="18" charset="0"/>
              </a:endParaRPr>
            </a:p>
          </p:txBody>
        </p:sp>
        <p:cxnSp>
          <p:nvCxnSpPr>
            <p:cNvPr id="78" name="직선 화살표 연결선 77">
              <a:extLst>
                <a:ext uri="{FF2B5EF4-FFF2-40B4-BE49-F238E27FC236}">
                  <a16:creationId xmlns:a16="http://schemas.microsoft.com/office/drawing/2014/main" id="{662C60DE-F255-4B56-8552-6B037A56E61F}"/>
                </a:ext>
              </a:extLst>
            </p:cNvPr>
            <p:cNvCxnSpPr>
              <a:cxnSpLocks/>
            </p:cNvCxnSpPr>
            <p:nvPr/>
          </p:nvCxnSpPr>
          <p:spPr>
            <a:xfrm>
              <a:off x="8069966" y="3649324"/>
              <a:ext cx="240732" cy="159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394645C2-EF3D-4400-8826-88DF014BDA99}"/>
                </a:ext>
              </a:extLst>
            </p:cNvPr>
            <p:cNvCxnSpPr>
              <a:cxnSpLocks/>
            </p:cNvCxnSpPr>
            <p:nvPr/>
          </p:nvCxnSpPr>
          <p:spPr>
            <a:xfrm flipV="1">
              <a:off x="8222682" y="4059109"/>
              <a:ext cx="199724" cy="64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7A45656-59EA-40F9-839B-663DCC1BA504}"/>
                </a:ext>
              </a:extLst>
            </p:cNvPr>
            <p:cNvSpPr txBox="1"/>
            <p:nvPr/>
          </p:nvSpPr>
          <p:spPr>
            <a:xfrm>
              <a:off x="7882276" y="4052673"/>
              <a:ext cx="500766"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Putamen</a:t>
              </a:r>
              <a:endParaRPr lang="ko-KR" altLang="en-US" sz="700" dirty="0">
                <a:latin typeface="Times New Roman" panose="02020603050405020304" pitchFamily="18" charset="0"/>
                <a:cs typeface="Times New Roman" panose="02020603050405020304" pitchFamily="18" charset="0"/>
              </a:endParaRPr>
            </a:p>
          </p:txBody>
        </p:sp>
        <p:cxnSp>
          <p:nvCxnSpPr>
            <p:cNvPr id="81" name="직선 화살표 연결선 80">
              <a:extLst>
                <a:ext uri="{FF2B5EF4-FFF2-40B4-BE49-F238E27FC236}">
                  <a16:creationId xmlns:a16="http://schemas.microsoft.com/office/drawing/2014/main" id="{AA9585AD-E476-4731-9F0B-9F3CA5C5F324}"/>
                </a:ext>
              </a:extLst>
            </p:cNvPr>
            <p:cNvCxnSpPr>
              <a:cxnSpLocks/>
            </p:cNvCxnSpPr>
            <p:nvPr/>
          </p:nvCxnSpPr>
          <p:spPr>
            <a:xfrm flipV="1">
              <a:off x="8422406" y="4278126"/>
              <a:ext cx="132573" cy="105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156A02F-031C-4686-9D0A-31382C7F5D90}"/>
                </a:ext>
              </a:extLst>
            </p:cNvPr>
            <p:cNvSpPr txBox="1"/>
            <p:nvPr/>
          </p:nvSpPr>
          <p:spPr>
            <a:xfrm>
              <a:off x="7958935" y="4308754"/>
              <a:ext cx="58052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Amygdala</a:t>
              </a:r>
              <a:endParaRPr lang="ko-KR" altLang="en-US" sz="700" dirty="0">
                <a:latin typeface="Times New Roman" panose="02020603050405020304" pitchFamily="18" charset="0"/>
                <a:cs typeface="Times New Roman" panose="02020603050405020304" pitchFamily="18" charset="0"/>
              </a:endParaRPr>
            </a:p>
          </p:txBody>
        </p:sp>
        <p:cxnSp>
          <p:nvCxnSpPr>
            <p:cNvPr id="83" name="직선 화살표 연결선 82">
              <a:extLst>
                <a:ext uri="{FF2B5EF4-FFF2-40B4-BE49-F238E27FC236}">
                  <a16:creationId xmlns:a16="http://schemas.microsoft.com/office/drawing/2014/main" id="{17E9D4E0-B4A1-4945-8B38-BA1E2A6FCB3D}"/>
                </a:ext>
              </a:extLst>
            </p:cNvPr>
            <p:cNvCxnSpPr>
              <a:cxnSpLocks/>
            </p:cNvCxnSpPr>
            <p:nvPr/>
          </p:nvCxnSpPr>
          <p:spPr>
            <a:xfrm flipH="1" flipV="1">
              <a:off x="8951347" y="4235742"/>
              <a:ext cx="164078" cy="131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F48698-8195-4B73-B2D1-49757F1D000E}"/>
                </a:ext>
              </a:extLst>
            </p:cNvPr>
            <p:cNvSpPr txBox="1"/>
            <p:nvPr/>
          </p:nvSpPr>
          <p:spPr>
            <a:xfrm>
              <a:off x="8804784" y="4294693"/>
              <a:ext cx="829698"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Hippocampus</a:t>
              </a:r>
              <a:endParaRPr lang="ko-KR" altLang="en-US" sz="700" dirty="0">
                <a:latin typeface="Times New Roman" panose="02020603050405020304" pitchFamily="18" charset="0"/>
                <a:cs typeface="Times New Roman" panose="02020603050405020304" pitchFamily="18" charset="0"/>
              </a:endParaRPr>
            </a:p>
          </p:txBody>
        </p:sp>
        <p:cxnSp>
          <p:nvCxnSpPr>
            <p:cNvPr id="85" name="직선 화살표 연결선 84">
              <a:extLst>
                <a:ext uri="{FF2B5EF4-FFF2-40B4-BE49-F238E27FC236}">
                  <a16:creationId xmlns:a16="http://schemas.microsoft.com/office/drawing/2014/main" id="{C7097AF3-6496-4547-AE81-8D0EE6EF561D}"/>
                </a:ext>
              </a:extLst>
            </p:cNvPr>
            <p:cNvCxnSpPr>
              <a:cxnSpLocks/>
            </p:cNvCxnSpPr>
            <p:nvPr/>
          </p:nvCxnSpPr>
          <p:spPr>
            <a:xfrm flipH="1">
              <a:off x="8983980" y="3728991"/>
              <a:ext cx="126818" cy="121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D0EF9A6-97AB-4467-BAC6-C6515DB57455}"/>
                </a:ext>
              </a:extLst>
            </p:cNvPr>
            <p:cNvSpPr txBox="1"/>
            <p:nvPr/>
          </p:nvSpPr>
          <p:spPr>
            <a:xfrm>
              <a:off x="8932432" y="3561627"/>
              <a:ext cx="559231"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Thalamus</a:t>
              </a:r>
              <a:endParaRPr lang="ko-KR" altLang="en-US" sz="700" dirty="0">
                <a:latin typeface="Times New Roman" panose="02020603050405020304" pitchFamily="18" charset="0"/>
                <a:cs typeface="Times New Roman" panose="02020603050405020304" pitchFamily="18" charset="0"/>
              </a:endParaRPr>
            </a:p>
          </p:txBody>
        </p:sp>
        <p:cxnSp>
          <p:nvCxnSpPr>
            <p:cNvPr id="87" name="직선 화살표 연결선 86">
              <a:extLst>
                <a:ext uri="{FF2B5EF4-FFF2-40B4-BE49-F238E27FC236}">
                  <a16:creationId xmlns:a16="http://schemas.microsoft.com/office/drawing/2014/main" id="{CAF50633-4DB3-4702-95C4-81E0FF9CE565}"/>
                </a:ext>
              </a:extLst>
            </p:cNvPr>
            <p:cNvCxnSpPr>
              <a:cxnSpLocks/>
            </p:cNvCxnSpPr>
            <p:nvPr/>
          </p:nvCxnSpPr>
          <p:spPr>
            <a:xfrm flipH="1">
              <a:off x="9315836" y="3105004"/>
              <a:ext cx="352040" cy="128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0966DED-B076-448D-93B7-6488CA3D4CF8}"/>
                </a:ext>
              </a:extLst>
            </p:cNvPr>
            <p:cNvSpPr txBox="1"/>
            <p:nvPr/>
          </p:nvSpPr>
          <p:spPr>
            <a:xfrm>
              <a:off x="8892097" y="3160104"/>
              <a:ext cx="528514" cy="200055"/>
            </a:xfrm>
            <a:prstGeom prst="rect">
              <a:avLst/>
            </a:prstGeom>
            <a:noFill/>
          </p:spPr>
          <p:txBody>
            <a:bodyPr wrap="square" rtlCol="0">
              <a:spAutoFit/>
            </a:bodyPr>
            <a:lstStyle/>
            <a:p>
              <a:r>
                <a:rPr lang="en-US" altLang="ko-KR" sz="700" dirty="0">
                  <a:latin typeface="Times New Roman" panose="02020603050405020304" pitchFamily="18" charset="0"/>
                  <a:cs typeface="Times New Roman" panose="02020603050405020304" pitchFamily="18" charset="0"/>
                </a:rPr>
                <a:t>Pallidum</a:t>
              </a:r>
              <a:endParaRPr lang="ko-KR" altLang="en-US" sz="700" dirty="0">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27272BD2-3170-42DE-8638-8B97975CEB1B}"/>
                </a:ext>
              </a:extLst>
            </p:cNvPr>
            <p:cNvSpPr txBox="1"/>
            <p:nvPr/>
          </p:nvSpPr>
          <p:spPr>
            <a:xfrm>
              <a:off x="6774497" y="4402851"/>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Anterior → Posterior</a:t>
              </a:r>
              <a:endParaRPr lang="ko-KR" altLang="en-US" sz="900" b="1" i="1"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A19E003A-D422-4E9E-8B63-4E236D27F6BC}"/>
                </a:ext>
              </a:extLst>
            </p:cNvPr>
            <p:cNvSpPr txBox="1"/>
            <p:nvPr/>
          </p:nvSpPr>
          <p:spPr>
            <a:xfrm>
              <a:off x="9381523"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Posterior → Anterior</a:t>
              </a:r>
              <a:endParaRPr lang="ko-KR" altLang="en-US" sz="900" b="1" i="1"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14A2DAD2-3790-4D0B-BBE2-132B98CD1B7D}"/>
                </a:ext>
              </a:extLst>
            </p:cNvPr>
            <p:cNvSpPr txBox="1"/>
            <p:nvPr/>
          </p:nvSpPr>
          <p:spPr>
            <a:xfrm>
              <a:off x="9381522" y="539542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Inferior → Superior</a:t>
              </a:r>
              <a:endParaRPr lang="ko-KR" altLang="en-US" sz="900" b="1" i="1"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856A473A-FB4B-4BA8-8C14-55FED04C6846}"/>
                </a:ext>
              </a:extLst>
            </p:cNvPr>
            <p:cNvSpPr txBox="1"/>
            <p:nvPr/>
          </p:nvSpPr>
          <p:spPr>
            <a:xfrm>
              <a:off x="9381521" y="341943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Superior → Inferior</a:t>
              </a:r>
              <a:endParaRPr lang="ko-KR" altLang="en-US" sz="900" b="1" i="1" dirty="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611D8597-674E-4A77-BD94-E157073BE518}"/>
                </a:ext>
              </a:extLst>
            </p:cNvPr>
            <p:cNvSpPr txBox="1"/>
            <p:nvPr/>
          </p:nvSpPr>
          <p:spPr>
            <a:xfrm>
              <a:off x="10619556" y="4400246"/>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Right</a:t>
              </a:r>
              <a:endParaRPr lang="ko-KR" altLang="en-US" sz="900" b="1" i="1"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E39C1148-B9C3-4541-91D9-5595B676C427}"/>
                </a:ext>
              </a:extLst>
            </p:cNvPr>
            <p:cNvSpPr txBox="1"/>
            <p:nvPr/>
          </p:nvSpPr>
          <p:spPr>
            <a:xfrm>
              <a:off x="8050080" y="4405994"/>
              <a:ext cx="1239091" cy="230832"/>
            </a:xfrm>
            <a:prstGeom prst="rect">
              <a:avLst/>
            </a:prstGeom>
            <a:noFill/>
          </p:spPr>
          <p:txBody>
            <a:bodyPr wrap="square" rtlCol="0">
              <a:spAutoFit/>
            </a:bodyPr>
            <a:lstStyle/>
            <a:p>
              <a:pPr algn="ctr"/>
              <a:r>
                <a:rPr lang="en-US" altLang="ko-KR" sz="900" b="1" i="1" dirty="0">
                  <a:latin typeface="Times New Roman" panose="02020603050405020304" pitchFamily="18" charset="0"/>
                  <a:cs typeface="Times New Roman" panose="02020603050405020304" pitchFamily="18" charset="0"/>
                </a:rPr>
                <a:t>Left</a:t>
              </a:r>
              <a:endParaRPr lang="ko-KR" altLang="en-US" sz="900" b="1" i="1" dirty="0">
                <a:latin typeface="Times New Roman" panose="02020603050405020304" pitchFamily="18" charset="0"/>
                <a:cs typeface="Times New Roman" panose="02020603050405020304" pitchFamily="18" charset="0"/>
              </a:endParaRPr>
            </a:p>
          </p:txBody>
        </p:sp>
      </p:grpSp>
      <p:sp>
        <p:nvSpPr>
          <p:cNvPr id="114" name="TextBox 113">
            <a:extLst>
              <a:ext uri="{FF2B5EF4-FFF2-40B4-BE49-F238E27FC236}">
                <a16:creationId xmlns:a16="http://schemas.microsoft.com/office/drawing/2014/main" id="{781ED354-DEE6-4D7C-AC60-2CE827FACE92}"/>
              </a:ext>
            </a:extLst>
          </p:cNvPr>
          <p:cNvSpPr txBox="1"/>
          <p:nvPr/>
        </p:nvSpPr>
        <p:spPr>
          <a:xfrm>
            <a:off x="2158987" y="6093461"/>
            <a:ext cx="3368138"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NMOSD</a:t>
            </a:r>
            <a:endParaRPr lang="ko-KR" altLang="en-US"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B57C8AF8-4454-472E-866B-1D4858E56781}"/>
              </a:ext>
            </a:extLst>
          </p:cNvPr>
          <p:cNvSpPr>
            <a:spLocks noGrp="1"/>
          </p:cNvSpPr>
          <p:nvPr>
            <p:ph idx="1"/>
          </p:nvPr>
        </p:nvSpPr>
        <p:spPr/>
        <p:txBody>
          <a:bodyPr>
            <a:normAutofit/>
          </a:bodyPr>
          <a:lstStyle/>
          <a:p>
            <a:r>
              <a:rPr lang="en-US" altLang="ko-KR" b="0" dirty="0"/>
              <a:t>CBS visualization</a:t>
            </a:r>
          </a:p>
          <a:p>
            <a:pPr lvl="1"/>
            <a:r>
              <a:rPr lang="en-US" altLang="ko-KR" dirty="0"/>
              <a:t>Threshold 0.4</a:t>
            </a:r>
            <a:endParaRPr lang="en-US" altLang="ko-KR" b="0" dirty="0"/>
          </a:p>
          <a:p>
            <a:pPr lvl="2"/>
            <a:r>
              <a:rPr lang="en-US" altLang="ko-KR" dirty="0"/>
              <a:t>ICV_BDI_EDSS correct</a:t>
            </a:r>
          </a:p>
          <a:p>
            <a:pPr lvl="2"/>
            <a:r>
              <a:rPr lang="en-US" altLang="ko-KR" dirty="0"/>
              <a:t>NMOSD: Right-Thalamus</a:t>
            </a:r>
          </a:p>
          <a:p>
            <a:pPr lvl="2"/>
            <a:r>
              <a:rPr lang="en-US" altLang="ko-KR" dirty="0"/>
              <a:t>MS: Left-Caudate, Left-Pallidum,  Right-Putamen</a:t>
            </a:r>
          </a:p>
          <a:p>
            <a:pPr lvl="2"/>
            <a:endParaRPr lang="en-US" altLang="ko-KR" b="0" dirty="0"/>
          </a:p>
        </p:txBody>
      </p:sp>
    </p:spTree>
    <p:extLst>
      <p:ext uri="{BB962C8B-B14F-4D97-AF65-F5344CB8AC3E}">
        <p14:creationId xmlns:p14="http://schemas.microsoft.com/office/powerpoint/2010/main" val="684379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1C2348C4-DB5D-46EA-ACD4-5CEFBAFCF92C}"/>
              </a:ext>
            </a:extLst>
          </p:cNvPr>
          <p:cNvGrpSpPr/>
          <p:nvPr/>
        </p:nvGrpSpPr>
        <p:grpSpPr>
          <a:xfrm>
            <a:off x="1238205" y="411765"/>
            <a:ext cx="3948738" cy="2815771"/>
            <a:chOff x="7112762" y="3486532"/>
            <a:chExt cx="3206895" cy="2861198"/>
          </a:xfrm>
        </p:grpSpPr>
        <p:pic>
          <p:nvPicPr>
            <p:cNvPr id="12" name="Picture 2" descr="Subcortical surface morphometry in substance dependence: An ENIGMA ...">
              <a:hlinkClick r:id="rId3"/>
              <a:extLst>
                <a:ext uri="{FF2B5EF4-FFF2-40B4-BE49-F238E27FC236}">
                  <a16:creationId xmlns:a16="http://schemas.microsoft.com/office/drawing/2014/main" id="{59F8164F-EE1E-4B5B-BF2C-947E9C7E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2603" b="1119"/>
            <a:stretch/>
          </p:blipFill>
          <p:spPr bwMode="auto">
            <a:xfrm>
              <a:off x="7112762" y="3541486"/>
              <a:ext cx="3206895" cy="280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BCDCE3-77E2-4B6B-8B1E-31604672C2B3}"/>
                </a:ext>
              </a:extLst>
            </p:cNvPr>
            <p:cNvSpPr txBox="1"/>
            <p:nvPr/>
          </p:nvSpPr>
          <p:spPr>
            <a:xfrm>
              <a:off x="7112763" y="3486532"/>
              <a:ext cx="492724" cy="403297"/>
            </a:xfrm>
            <a:prstGeom prst="rect">
              <a:avLst/>
            </a:prstGeom>
            <a:solidFill>
              <a:schemeClr val="bg1"/>
            </a:solidFill>
          </p:spPr>
          <p:txBody>
            <a:bodyPr wrap="square" rtlCol="0">
              <a:spAutoFit/>
            </a:bodyPr>
            <a:lstStyle/>
            <a:p>
              <a:endParaRPr lang="ko-KR" altLang="en-US" dirty="0"/>
            </a:p>
          </p:txBody>
        </p:sp>
      </p:grpSp>
      <p:sp>
        <p:nvSpPr>
          <p:cNvPr id="4" name="직사각형 3">
            <a:extLst>
              <a:ext uri="{FF2B5EF4-FFF2-40B4-BE49-F238E27FC236}">
                <a16:creationId xmlns:a16="http://schemas.microsoft.com/office/drawing/2014/main" id="{11F54879-501A-42A8-9A9B-270B06B6259B}"/>
              </a:ext>
            </a:extLst>
          </p:cNvPr>
          <p:cNvSpPr/>
          <p:nvPr/>
        </p:nvSpPr>
        <p:spPr>
          <a:xfrm>
            <a:off x="537410" y="395206"/>
            <a:ext cx="4905829" cy="6067587"/>
          </a:xfrm>
          <a:prstGeom prst="rect">
            <a:avLst/>
          </a:prstGeom>
          <a:gradFill>
            <a:gsLst>
              <a:gs pos="100000">
                <a:srgbClr val="959595">
                  <a:alpha val="75000"/>
                </a:srgbClr>
              </a:gs>
              <a:gs pos="0">
                <a:schemeClr val="tx1">
                  <a:lumMod val="65000"/>
                  <a:lumOff val="35000"/>
                </a:schemeClr>
              </a:gs>
            </a:gsLst>
            <a:lin ang="0" scaled="1"/>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3" name="내용 개체 틀 2">
            <a:extLst>
              <a:ext uri="{FF2B5EF4-FFF2-40B4-BE49-F238E27FC236}">
                <a16:creationId xmlns:a16="http://schemas.microsoft.com/office/drawing/2014/main" id="{75ABBBBC-4FC2-4CD2-AD82-3B98351C24F4}"/>
              </a:ext>
            </a:extLst>
          </p:cNvPr>
          <p:cNvSpPr txBox="1">
            <a:spLocks/>
          </p:cNvSpPr>
          <p:nvPr/>
        </p:nvSpPr>
        <p:spPr>
          <a:xfrm>
            <a:off x="1630517" y="1819651"/>
            <a:ext cx="3164115" cy="3773202"/>
          </a:xfrm>
          <a:prstGeom prst="rect">
            <a:avLst/>
          </a:prstGeom>
        </p:spPr>
        <p:txBody>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bg1">
                    <a:lumMod val="65000"/>
                  </a:schemeClr>
                </a:solidFill>
              </a:rPr>
              <a:t>Background</a:t>
            </a:r>
          </a:p>
          <a:p>
            <a:pPr lvl="1"/>
            <a:r>
              <a:rPr lang="en-US" altLang="ko-KR" dirty="0">
                <a:solidFill>
                  <a:schemeClr val="bg1">
                    <a:lumMod val="65000"/>
                  </a:schemeClr>
                </a:solidFill>
              </a:rPr>
              <a:t>Introduction</a:t>
            </a:r>
          </a:p>
          <a:p>
            <a:pPr lvl="2"/>
            <a:r>
              <a:rPr lang="en-US" altLang="ko-KR" dirty="0">
                <a:solidFill>
                  <a:schemeClr val="bg1">
                    <a:lumMod val="65000"/>
                  </a:schemeClr>
                </a:solidFill>
              </a:rPr>
              <a:t>Contribution</a:t>
            </a:r>
          </a:p>
          <a:p>
            <a:r>
              <a:rPr lang="en-US" altLang="ko-KR" dirty="0">
                <a:solidFill>
                  <a:schemeClr val="bg1">
                    <a:lumMod val="65000"/>
                  </a:schemeClr>
                </a:solidFill>
              </a:rPr>
              <a:t>Method</a:t>
            </a:r>
          </a:p>
          <a:p>
            <a:r>
              <a:rPr lang="en-US" altLang="ko-KR" dirty="0">
                <a:solidFill>
                  <a:schemeClr val="bg1">
                    <a:lumMod val="65000"/>
                  </a:schemeClr>
                </a:solidFill>
              </a:rPr>
              <a:t>Result</a:t>
            </a:r>
          </a:p>
          <a:p>
            <a:r>
              <a:rPr lang="en-US" altLang="ko-KR" dirty="0"/>
              <a:t>Discussion</a:t>
            </a:r>
          </a:p>
          <a:p>
            <a:r>
              <a:rPr lang="en-US" altLang="ko-KR" dirty="0">
                <a:solidFill>
                  <a:schemeClr val="bg1">
                    <a:lumMod val="65000"/>
                  </a:schemeClr>
                </a:solidFill>
              </a:rPr>
              <a:t>Conclusion</a:t>
            </a:r>
          </a:p>
        </p:txBody>
      </p:sp>
      <p:sp>
        <p:nvSpPr>
          <p:cNvPr id="14" name="L 도형 13">
            <a:extLst>
              <a:ext uri="{FF2B5EF4-FFF2-40B4-BE49-F238E27FC236}">
                <a16:creationId xmlns:a16="http://schemas.microsoft.com/office/drawing/2014/main" id="{5AF4A77E-FB1E-4AF9-9413-0119D3C37E2B}"/>
              </a:ext>
            </a:extLst>
          </p:cNvPr>
          <p:cNvSpPr/>
          <p:nvPr/>
        </p:nvSpPr>
        <p:spPr>
          <a:xfrm rot="10800000" flipH="1">
            <a:off x="356453" y="271501"/>
            <a:ext cx="1161143" cy="1306284"/>
          </a:xfrm>
          <a:prstGeom prst="corner">
            <a:avLst>
              <a:gd name="adj1" fmla="val 29632"/>
              <a:gd name="adj2" fmla="val 34766"/>
            </a:avLst>
          </a:prstGeom>
          <a:solidFill>
            <a:srgbClr val="0D2233"/>
          </a:solidFill>
          <a:ln>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Tree>
    <p:extLst>
      <p:ext uri="{BB962C8B-B14F-4D97-AF65-F5344CB8AC3E}">
        <p14:creationId xmlns:p14="http://schemas.microsoft.com/office/powerpoint/2010/main" val="379380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내용 개체 틀 28" descr="그리기이(가) 표시된 사진&#10;&#10;자동 생성된 설명">
            <a:extLst>
              <a:ext uri="{FF2B5EF4-FFF2-40B4-BE49-F238E27FC236}">
                <a16:creationId xmlns:a16="http://schemas.microsoft.com/office/drawing/2014/main" id="{CEAB6FB6-038D-475B-B726-63A6E6542E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9060" y="893644"/>
            <a:ext cx="10153880" cy="3873415"/>
          </a:xfrm>
        </p:spPr>
      </p:pic>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b="0" dirty="0">
                <a:latin typeface="Arial" panose="020B0604020202020204" pitchFamily="34" charset="0"/>
                <a:cs typeface="Arial" panose="020B0604020202020204" pitchFamily="34" charset="0"/>
              </a:rPr>
              <a:t>Background: Fatigue</a:t>
            </a:r>
            <a:endParaRPr lang="ko-KR" altLang="en-US" b="0" dirty="0">
              <a:latin typeface="Arial" panose="020B0604020202020204" pitchFamily="34" charset="0"/>
              <a:cs typeface="Arial" panose="020B0604020202020204" pitchFamily="34" charset="0"/>
            </a:endParaRPr>
          </a:p>
        </p:txBody>
      </p:sp>
      <p:sp>
        <p:nvSpPr>
          <p:cNvPr id="31" name="내용 개체 틀 2">
            <a:extLst>
              <a:ext uri="{FF2B5EF4-FFF2-40B4-BE49-F238E27FC236}">
                <a16:creationId xmlns:a16="http://schemas.microsoft.com/office/drawing/2014/main" id="{FC5F94CE-A043-4699-8C87-99E41E62D5B0}"/>
              </a:ext>
            </a:extLst>
          </p:cNvPr>
          <p:cNvSpPr txBox="1">
            <a:spLocks/>
          </p:cNvSpPr>
          <p:nvPr/>
        </p:nvSpPr>
        <p:spPr>
          <a:xfrm>
            <a:off x="838200" y="5211208"/>
            <a:ext cx="10515600" cy="179977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0" kern="1200" spc="-100" baseline="0">
                <a:solidFill>
                  <a:schemeClr val="tx1"/>
                </a:solidFill>
                <a:latin typeface="+mn-lt"/>
                <a:ea typeface="+mn-ea"/>
                <a:cs typeface="+mn-cs"/>
              </a:defRPr>
            </a:lvl1pPr>
            <a:lvl2pPr marL="685800" indent="-228600" algn="l" defTabSz="914400" rtl="0" eaLnBrk="1" latinLnBrk="1" hangingPunct="1">
              <a:lnSpc>
                <a:spcPct val="90000"/>
              </a:lnSpc>
              <a:spcBef>
                <a:spcPts val="500"/>
              </a:spcBef>
              <a:buSzPct val="70000"/>
              <a:buFont typeface="Calibri" panose="020F0502020204030204" pitchFamily="34" charset="0"/>
              <a:buChar char="○"/>
              <a:defRPr sz="2400" b="0" kern="1200" spc="-100" baseline="0">
                <a:solidFill>
                  <a:schemeClr val="tx1"/>
                </a:solidFill>
                <a:latin typeface="+mn-lt"/>
                <a:ea typeface="+mn-ea"/>
                <a:cs typeface="+mn-cs"/>
              </a:defRPr>
            </a:lvl2pPr>
            <a:lvl3pPr marL="1143000" indent="-228600" algn="l" defTabSz="914400" rtl="0" eaLnBrk="1" latinLnBrk="1" hangingPunct="1">
              <a:lnSpc>
                <a:spcPct val="90000"/>
              </a:lnSpc>
              <a:spcBef>
                <a:spcPts val="500"/>
              </a:spcBef>
              <a:buSzPct val="113000"/>
              <a:buFont typeface="Calibri" panose="020F0502020204030204" pitchFamily="34" charset="0"/>
              <a:buChar char="−"/>
              <a:defRPr sz="2000" b="0" kern="1200" spc="-100" baseline="0">
                <a:solidFill>
                  <a:schemeClr val="tx1"/>
                </a:solidFill>
                <a:latin typeface="+mn-lt"/>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Not the feeling of being exhausted after heavy exercise or busy day</a:t>
            </a:r>
          </a:p>
          <a:p>
            <a:pPr lvl="1"/>
            <a:r>
              <a:rPr lang="en-US" altLang="ko-KR" sz="2000" dirty="0"/>
              <a:t>Involves </a:t>
            </a:r>
            <a:r>
              <a:rPr lang="en-US" altLang="ko-KR" sz="2000" b="1" dirty="0">
                <a:solidFill>
                  <a:srgbClr val="F52B48"/>
                </a:solidFill>
              </a:rPr>
              <a:t>sudden loss of energy </a:t>
            </a:r>
            <a:r>
              <a:rPr lang="en-US" altLang="ko-KR" sz="2000" dirty="0"/>
              <a:t>and not being able to continue an activity</a:t>
            </a:r>
          </a:p>
          <a:p>
            <a:r>
              <a:rPr lang="en-US" altLang="ko-KR" sz="2400" dirty="0"/>
              <a:t>Fatigue can also affect cognitive symptoms</a:t>
            </a:r>
          </a:p>
          <a:p>
            <a:pPr lvl="1"/>
            <a:r>
              <a:rPr lang="en-US" altLang="ko-KR" sz="2000" dirty="0"/>
              <a:t>Short term memory, concentration or word finding</a:t>
            </a:r>
          </a:p>
        </p:txBody>
      </p:sp>
    </p:spTree>
    <p:extLst>
      <p:ext uri="{BB962C8B-B14F-4D97-AF65-F5344CB8AC3E}">
        <p14:creationId xmlns:p14="http://schemas.microsoft.com/office/powerpoint/2010/main" val="361417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182FC4-7E5A-4E75-94D5-F862C3A4F470}"/>
              </a:ext>
            </a:extLst>
          </p:cNvPr>
          <p:cNvSpPr>
            <a:spLocks noGrp="1"/>
          </p:cNvSpPr>
          <p:nvPr>
            <p:ph type="title"/>
          </p:nvPr>
        </p:nvSpPr>
        <p:spPr/>
        <p:txBody>
          <a:bodyPr>
            <a:normAutofit/>
          </a:bodyPr>
          <a:lstStyle/>
          <a:p>
            <a:r>
              <a:rPr lang="en-US" altLang="ko-KR" dirty="0">
                <a:latin typeface="+mj-lt"/>
              </a:rPr>
              <a:t>Discussion: Interpretations</a:t>
            </a:r>
          </a:p>
        </p:txBody>
      </p:sp>
      <p:sp>
        <p:nvSpPr>
          <p:cNvPr id="3" name="내용 개체 틀 2">
            <a:extLst>
              <a:ext uri="{FF2B5EF4-FFF2-40B4-BE49-F238E27FC236}">
                <a16:creationId xmlns:a16="http://schemas.microsoft.com/office/drawing/2014/main" id="{7BDEC1CE-1A7F-48AB-BA66-4AEA04C5BDFD}"/>
              </a:ext>
            </a:extLst>
          </p:cNvPr>
          <p:cNvSpPr>
            <a:spLocks noGrp="1"/>
          </p:cNvSpPr>
          <p:nvPr>
            <p:ph idx="1"/>
          </p:nvPr>
        </p:nvSpPr>
        <p:spPr/>
        <p:txBody>
          <a:bodyPr/>
          <a:lstStyle/>
          <a:p>
            <a:r>
              <a:rPr lang="en-US" altLang="ko-KR" dirty="0"/>
              <a:t>Significant local shape volume change related with fatigue scale</a:t>
            </a:r>
          </a:p>
          <a:p>
            <a:pPr lvl="1"/>
            <a:r>
              <a:rPr lang="en-US" altLang="ko-KR" dirty="0"/>
              <a:t>NMOSD: (right) thalamus</a:t>
            </a:r>
          </a:p>
          <a:p>
            <a:pPr lvl="1"/>
            <a:r>
              <a:rPr lang="en-US" altLang="ko-KR" dirty="0"/>
              <a:t>MS: (left) Caudate, (both) Pallidum, (both) Putamen</a:t>
            </a:r>
          </a:p>
          <a:p>
            <a:pPr lvl="1"/>
            <a:endParaRPr lang="en-US" altLang="ko-KR" dirty="0"/>
          </a:p>
          <a:p>
            <a:pPr lvl="1"/>
            <a:r>
              <a:rPr lang="en-US" altLang="ko-KR" dirty="0"/>
              <a:t>Clinical consensus</a:t>
            </a:r>
          </a:p>
          <a:p>
            <a:pPr lvl="2"/>
            <a:r>
              <a:rPr lang="en-US" altLang="ko-KR" dirty="0"/>
              <a:t>MS volume analysis: significantly lower volumes on caudate, putamen, thalamus, amygdala, hippocampus </a:t>
            </a:r>
            <a:r>
              <a:rPr lang="en-US" altLang="ko-KR" sz="1200" dirty="0"/>
              <a:t>[Miklos Palotai, et al. 2019]</a:t>
            </a:r>
            <a:endParaRPr lang="en-US" altLang="ko-KR" dirty="0"/>
          </a:p>
          <a:p>
            <a:pPr lvl="2"/>
            <a:r>
              <a:rPr lang="en-US" altLang="ko-KR" dirty="0"/>
              <a:t>NMOSD-typical brain lesions: various regions including hypothalamus, thalamus, etc. </a:t>
            </a:r>
            <a:br>
              <a:rPr lang="en-US" altLang="ko-KR" dirty="0"/>
            </a:br>
            <a:r>
              <a:rPr lang="en-US" altLang="ko-KR" sz="1200" dirty="0"/>
              <a:t>[Nadja Borisow, et al. 2018]</a:t>
            </a:r>
          </a:p>
          <a:p>
            <a:pPr lvl="2"/>
            <a:endParaRPr lang="en-US" altLang="ko-KR" sz="1200" dirty="0"/>
          </a:p>
          <a:p>
            <a:pPr lvl="2"/>
            <a:r>
              <a:rPr lang="en-US" altLang="ko-KR" sz="2400" b="1" dirty="0"/>
              <a:t>Out method implies more localized volume change in NMOSD patients than MS patients</a:t>
            </a:r>
          </a:p>
        </p:txBody>
      </p:sp>
    </p:spTree>
    <p:extLst>
      <p:ext uri="{BB962C8B-B14F-4D97-AF65-F5344CB8AC3E}">
        <p14:creationId xmlns:p14="http://schemas.microsoft.com/office/powerpoint/2010/main" val="339802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182FC4-7E5A-4E75-94D5-F862C3A4F470}"/>
              </a:ext>
            </a:extLst>
          </p:cNvPr>
          <p:cNvSpPr>
            <a:spLocks noGrp="1"/>
          </p:cNvSpPr>
          <p:nvPr>
            <p:ph type="title"/>
          </p:nvPr>
        </p:nvSpPr>
        <p:spPr/>
        <p:txBody>
          <a:bodyPr>
            <a:normAutofit/>
          </a:bodyPr>
          <a:lstStyle/>
          <a:p>
            <a:r>
              <a:rPr lang="en-US" altLang="ko-KR" dirty="0">
                <a:latin typeface="+mj-lt"/>
              </a:rPr>
              <a:t>Discussion: Limitations</a:t>
            </a:r>
          </a:p>
        </p:txBody>
      </p:sp>
      <p:sp>
        <p:nvSpPr>
          <p:cNvPr id="3" name="내용 개체 틀 2">
            <a:extLst>
              <a:ext uri="{FF2B5EF4-FFF2-40B4-BE49-F238E27FC236}">
                <a16:creationId xmlns:a16="http://schemas.microsoft.com/office/drawing/2014/main" id="{7BDEC1CE-1A7F-48AB-BA66-4AEA04C5BDFD}"/>
              </a:ext>
            </a:extLst>
          </p:cNvPr>
          <p:cNvSpPr>
            <a:spLocks noGrp="1"/>
          </p:cNvSpPr>
          <p:nvPr>
            <p:ph idx="1"/>
          </p:nvPr>
        </p:nvSpPr>
        <p:spPr/>
        <p:txBody>
          <a:bodyPr/>
          <a:lstStyle/>
          <a:p>
            <a:r>
              <a:rPr lang="en-US" altLang="ko-KR" dirty="0"/>
              <a:t>Laterality</a:t>
            </a:r>
          </a:p>
          <a:p>
            <a:pPr lvl="1"/>
            <a:r>
              <a:rPr lang="en-US" altLang="ko-KR" dirty="0"/>
              <a:t>No sufficient clinical evidences explaining the laterality of subcortical regions correlated with fatigue in NMOSD and MS</a:t>
            </a:r>
          </a:p>
          <a:p>
            <a:pPr lvl="1"/>
            <a:r>
              <a:rPr lang="en-US" altLang="ko-KR" dirty="0"/>
              <a:t>Possible evidences</a:t>
            </a:r>
          </a:p>
          <a:p>
            <a:pPr lvl="2"/>
            <a:r>
              <a:rPr lang="en-US" altLang="ko-KR" dirty="0"/>
              <a:t>DTI tractography</a:t>
            </a:r>
          </a:p>
          <a:p>
            <a:pPr lvl="2"/>
            <a:r>
              <a:rPr lang="en-US" altLang="ko-KR" dirty="0"/>
              <a:t>WMH segmentation map</a:t>
            </a:r>
          </a:p>
          <a:p>
            <a:pPr lvl="2"/>
            <a:r>
              <a:rPr lang="en-US" altLang="ko-KR" dirty="0"/>
              <a:t>Other clinical score correlations</a:t>
            </a:r>
          </a:p>
          <a:p>
            <a:pPr lvl="2"/>
            <a:endParaRPr lang="en-US" altLang="ko-KR" dirty="0"/>
          </a:p>
          <a:p>
            <a:r>
              <a:rPr lang="en-US" altLang="ko-KR" dirty="0"/>
              <a:t>Small subjects</a:t>
            </a:r>
          </a:p>
          <a:p>
            <a:pPr lvl="1"/>
            <a:r>
              <a:rPr lang="en-US" altLang="ko-KR" dirty="0"/>
              <a:t>More dataset for stronger statistical power</a:t>
            </a:r>
          </a:p>
        </p:txBody>
      </p:sp>
    </p:spTree>
    <p:extLst>
      <p:ext uri="{BB962C8B-B14F-4D97-AF65-F5344CB8AC3E}">
        <p14:creationId xmlns:p14="http://schemas.microsoft.com/office/powerpoint/2010/main" val="895273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1C2348C4-DB5D-46EA-ACD4-5CEFBAFCF92C}"/>
              </a:ext>
            </a:extLst>
          </p:cNvPr>
          <p:cNvGrpSpPr/>
          <p:nvPr/>
        </p:nvGrpSpPr>
        <p:grpSpPr>
          <a:xfrm>
            <a:off x="1238205" y="411765"/>
            <a:ext cx="3948738" cy="2815771"/>
            <a:chOff x="7112762" y="3486532"/>
            <a:chExt cx="3206895" cy="2861198"/>
          </a:xfrm>
        </p:grpSpPr>
        <p:pic>
          <p:nvPicPr>
            <p:cNvPr id="12" name="Picture 2" descr="Subcortical surface morphometry in substance dependence: An ENIGMA ...">
              <a:hlinkClick r:id="rId3"/>
              <a:extLst>
                <a:ext uri="{FF2B5EF4-FFF2-40B4-BE49-F238E27FC236}">
                  <a16:creationId xmlns:a16="http://schemas.microsoft.com/office/drawing/2014/main" id="{59F8164F-EE1E-4B5B-BF2C-947E9C7E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2603" b="1119"/>
            <a:stretch/>
          </p:blipFill>
          <p:spPr bwMode="auto">
            <a:xfrm>
              <a:off x="7112762" y="3541486"/>
              <a:ext cx="3206895" cy="280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BCDCE3-77E2-4B6B-8B1E-31604672C2B3}"/>
                </a:ext>
              </a:extLst>
            </p:cNvPr>
            <p:cNvSpPr txBox="1"/>
            <p:nvPr/>
          </p:nvSpPr>
          <p:spPr>
            <a:xfrm>
              <a:off x="7112763" y="3486532"/>
              <a:ext cx="492724" cy="403297"/>
            </a:xfrm>
            <a:prstGeom prst="rect">
              <a:avLst/>
            </a:prstGeom>
            <a:solidFill>
              <a:schemeClr val="bg1"/>
            </a:solidFill>
          </p:spPr>
          <p:txBody>
            <a:bodyPr wrap="square" rtlCol="0">
              <a:spAutoFit/>
            </a:bodyPr>
            <a:lstStyle/>
            <a:p>
              <a:endParaRPr lang="ko-KR" altLang="en-US" dirty="0"/>
            </a:p>
          </p:txBody>
        </p:sp>
      </p:grpSp>
      <p:sp>
        <p:nvSpPr>
          <p:cNvPr id="4" name="직사각형 3">
            <a:extLst>
              <a:ext uri="{FF2B5EF4-FFF2-40B4-BE49-F238E27FC236}">
                <a16:creationId xmlns:a16="http://schemas.microsoft.com/office/drawing/2014/main" id="{11F54879-501A-42A8-9A9B-270B06B6259B}"/>
              </a:ext>
            </a:extLst>
          </p:cNvPr>
          <p:cNvSpPr/>
          <p:nvPr/>
        </p:nvSpPr>
        <p:spPr>
          <a:xfrm>
            <a:off x="537410" y="395206"/>
            <a:ext cx="4905829" cy="6067587"/>
          </a:xfrm>
          <a:prstGeom prst="rect">
            <a:avLst/>
          </a:prstGeom>
          <a:gradFill>
            <a:gsLst>
              <a:gs pos="100000">
                <a:srgbClr val="959595">
                  <a:alpha val="75000"/>
                </a:srgbClr>
              </a:gs>
              <a:gs pos="0">
                <a:schemeClr val="tx1">
                  <a:lumMod val="65000"/>
                  <a:lumOff val="35000"/>
                </a:schemeClr>
              </a:gs>
            </a:gsLst>
            <a:lin ang="0" scaled="1"/>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3" name="내용 개체 틀 2">
            <a:extLst>
              <a:ext uri="{FF2B5EF4-FFF2-40B4-BE49-F238E27FC236}">
                <a16:creationId xmlns:a16="http://schemas.microsoft.com/office/drawing/2014/main" id="{75ABBBBC-4FC2-4CD2-AD82-3B98351C24F4}"/>
              </a:ext>
            </a:extLst>
          </p:cNvPr>
          <p:cNvSpPr txBox="1">
            <a:spLocks/>
          </p:cNvSpPr>
          <p:nvPr/>
        </p:nvSpPr>
        <p:spPr>
          <a:xfrm>
            <a:off x="1630517" y="1819651"/>
            <a:ext cx="3164115" cy="3773202"/>
          </a:xfrm>
          <a:prstGeom prst="rect">
            <a:avLst/>
          </a:prstGeom>
        </p:spPr>
        <p:txBody>
          <a:bodyPr/>
          <a:lstStyle>
            <a:lvl1pPr marL="228600" indent="-228600" algn="l" defTabSz="914400" rtl="0" eaLnBrk="1" latinLnBrk="1" hangingPunct="1">
              <a:lnSpc>
                <a:spcPct val="90000"/>
              </a:lnSpc>
              <a:spcBef>
                <a:spcPts val="1000"/>
              </a:spcBef>
              <a:buSzPct val="80000"/>
              <a:buFont typeface="Calibri" panose="020F0502020204030204" pitchFamily="34" charset="0"/>
              <a:buChar char="●"/>
              <a:defRPr sz="2800" b="1" kern="1200" spc="-100" baseline="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SzPct val="90000"/>
              <a:buFont typeface="Calibri" panose="020F0502020204030204" pitchFamily="34" charset="0"/>
              <a:buChar char="○"/>
              <a:defRPr sz="2400" b="0" kern="1200" spc="-100" baseline="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Calibri" panose="020F0502020204030204" pitchFamily="34" charset="0"/>
              <a:buChar char="−"/>
              <a:defRPr sz="2000" b="0" kern="1200" spc="-100" baseline="0">
                <a:solidFill>
                  <a:schemeClr val="tx1"/>
                </a:solidFill>
                <a:latin typeface="Calibri" panose="020F0502020204030204" pitchFamily="34" charset="0"/>
                <a:ea typeface="+mn-ea"/>
                <a:cs typeface="+mn-cs"/>
              </a:defRPr>
            </a:lvl3pPr>
            <a:lvl4pPr marL="1714500" indent="-342900" algn="l" defTabSz="914400" rtl="0" eaLnBrk="1" latinLnBrk="1" hangingPunct="1">
              <a:lnSpc>
                <a:spcPct val="90000"/>
              </a:lnSpc>
              <a:spcBef>
                <a:spcPts val="500"/>
              </a:spcBef>
              <a:buFont typeface="+mj-lt"/>
              <a:buAutoNum type="arabicPeriod"/>
              <a:defRPr sz="1800" b="0" kern="1200" spc="-100" baseline="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ü"/>
              <a:defRPr sz="1800" b="0" kern="1200" spc="-100" baseline="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bg1">
                    <a:lumMod val="65000"/>
                  </a:schemeClr>
                </a:solidFill>
              </a:rPr>
              <a:t>Background</a:t>
            </a:r>
          </a:p>
          <a:p>
            <a:pPr lvl="1"/>
            <a:r>
              <a:rPr lang="en-US" altLang="ko-KR" dirty="0">
                <a:solidFill>
                  <a:schemeClr val="bg1">
                    <a:lumMod val="65000"/>
                  </a:schemeClr>
                </a:solidFill>
              </a:rPr>
              <a:t>Introduction</a:t>
            </a:r>
          </a:p>
          <a:p>
            <a:pPr lvl="2"/>
            <a:r>
              <a:rPr lang="en-US" altLang="ko-KR" dirty="0">
                <a:solidFill>
                  <a:schemeClr val="bg1">
                    <a:lumMod val="65000"/>
                  </a:schemeClr>
                </a:solidFill>
              </a:rPr>
              <a:t>Contribution</a:t>
            </a:r>
          </a:p>
          <a:p>
            <a:r>
              <a:rPr lang="en-US" altLang="ko-KR" dirty="0">
                <a:solidFill>
                  <a:schemeClr val="bg1">
                    <a:lumMod val="65000"/>
                  </a:schemeClr>
                </a:solidFill>
              </a:rPr>
              <a:t>Method</a:t>
            </a:r>
          </a:p>
          <a:p>
            <a:r>
              <a:rPr lang="en-US" altLang="ko-KR" dirty="0">
                <a:solidFill>
                  <a:schemeClr val="bg1">
                    <a:lumMod val="65000"/>
                  </a:schemeClr>
                </a:solidFill>
              </a:rPr>
              <a:t>Result</a:t>
            </a:r>
          </a:p>
          <a:p>
            <a:r>
              <a:rPr lang="en-US" altLang="ko-KR" dirty="0">
                <a:solidFill>
                  <a:schemeClr val="bg1">
                    <a:lumMod val="65000"/>
                  </a:schemeClr>
                </a:solidFill>
              </a:rPr>
              <a:t>Discussion</a:t>
            </a:r>
          </a:p>
          <a:p>
            <a:r>
              <a:rPr lang="en-US" altLang="ko-KR" dirty="0"/>
              <a:t>Conclusion</a:t>
            </a:r>
          </a:p>
        </p:txBody>
      </p:sp>
      <p:sp>
        <p:nvSpPr>
          <p:cNvPr id="14" name="L 도형 13">
            <a:extLst>
              <a:ext uri="{FF2B5EF4-FFF2-40B4-BE49-F238E27FC236}">
                <a16:creationId xmlns:a16="http://schemas.microsoft.com/office/drawing/2014/main" id="{CA1C4A4D-0563-4C0C-BFE2-5A160C62060C}"/>
              </a:ext>
            </a:extLst>
          </p:cNvPr>
          <p:cNvSpPr/>
          <p:nvPr/>
        </p:nvSpPr>
        <p:spPr>
          <a:xfrm rot="10800000" flipH="1">
            <a:off x="356453" y="271501"/>
            <a:ext cx="1161143" cy="1306284"/>
          </a:xfrm>
          <a:prstGeom prst="corner">
            <a:avLst>
              <a:gd name="adj1" fmla="val 29632"/>
              <a:gd name="adj2" fmla="val 34766"/>
            </a:avLst>
          </a:prstGeom>
          <a:solidFill>
            <a:srgbClr val="0D2233"/>
          </a:solidFill>
          <a:ln>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Tree>
    <p:extLst>
      <p:ext uri="{BB962C8B-B14F-4D97-AF65-F5344CB8AC3E}">
        <p14:creationId xmlns:p14="http://schemas.microsoft.com/office/powerpoint/2010/main" val="267136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182FC4-7E5A-4E75-94D5-F862C3A4F470}"/>
              </a:ext>
            </a:extLst>
          </p:cNvPr>
          <p:cNvSpPr>
            <a:spLocks noGrp="1"/>
          </p:cNvSpPr>
          <p:nvPr>
            <p:ph type="title"/>
          </p:nvPr>
        </p:nvSpPr>
        <p:spPr/>
        <p:txBody>
          <a:bodyPr>
            <a:normAutofit/>
          </a:bodyPr>
          <a:lstStyle/>
          <a:p>
            <a:r>
              <a:rPr lang="en-US" altLang="ko-KR" dirty="0">
                <a:latin typeface="+mj-lt"/>
              </a:rPr>
              <a:t>Conclusion</a:t>
            </a:r>
          </a:p>
        </p:txBody>
      </p:sp>
      <p:sp>
        <p:nvSpPr>
          <p:cNvPr id="3" name="내용 개체 틀 2">
            <a:extLst>
              <a:ext uri="{FF2B5EF4-FFF2-40B4-BE49-F238E27FC236}">
                <a16:creationId xmlns:a16="http://schemas.microsoft.com/office/drawing/2014/main" id="{7BDEC1CE-1A7F-48AB-BA66-4AEA04C5BDFD}"/>
              </a:ext>
            </a:extLst>
          </p:cNvPr>
          <p:cNvSpPr>
            <a:spLocks noGrp="1"/>
          </p:cNvSpPr>
          <p:nvPr>
            <p:ph idx="1"/>
          </p:nvPr>
        </p:nvSpPr>
        <p:spPr/>
        <p:txBody>
          <a:bodyPr/>
          <a:lstStyle/>
          <a:p>
            <a:r>
              <a:rPr lang="en-US" altLang="ko-KR" dirty="0"/>
              <a:t>Findings</a:t>
            </a:r>
          </a:p>
          <a:p>
            <a:pPr lvl="1"/>
            <a:r>
              <a:rPr lang="en-US" altLang="ko-KR" dirty="0"/>
              <a:t>Significant subcortical regions correlated with FACIT-fatigue scale</a:t>
            </a:r>
          </a:p>
          <a:p>
            <a:pPr lvl="1"/>
            <a:endParaRPr lang="en-US" altLang="ko-KR" dirty="0"/>
          </a:p>
          <a:p>
            <a:pPr lvl="1"/>
            <a:endParaRPr lang="en-US" altLang="ko-KR" dirty="0"/>
          </a:p>
          <a:p>
            <a:pPr lvl="1"/>
            <a:endParaRPr lang="en-US" altLang="ko-KR" dirty="0"/>
          </a:p>
          <a:p>
            <a:r>
              <a:rPr lang="en-US" altLang="ko-KR" dirty="0"/>
              <a:t>Contribution</a:t>
            </a:r>
          </a:p>
          <a:p>
            <a:pPr lvl="1"/>
            <a:r>
              <a:rPr lang="en-US" altLang="ko-KR" dirty="0"/>
              <a:t>Applied more precise brain subcortical region investigation method to the NMOSD and MS through correlation analysis with fatigue scale</a:t>
            </a:r>
          </a:p>
        </p:txBody>
      </p:sp>
    </p:spTree>
    <p:extLst>
      <p:ext uri="{BB962C8B-B14F-4D97-AF65-F5344CB8AC3E}">
        <p14:creationId xmlns:p14="http://schemas.microsoft.com/office/powerpoint/2010/main" val="2538064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844D7153-6BE9-4340-8F59-5AB42E6930C1}"/>
              </a:ext>
            </a:extLst>
          </p:cNvPr>
          <p:cNvPicPr>
            <a:picLocks noChangeAspect="1"/>
          </p:cNvPicPr>
          <p:nvPr/>
        </p:nvPicPr>
        <p:blipFill rotWithShape="1">
          <a:blip r:embed="rId3"/>
          <a:srcRect l="17615" t="23492" r="28190" b="13479"/>
          <a:stretch/>
        </p:blipFill>
        <p:spPr>
          <a:xfrm>
            <a:off x="5850640" y="852055"/>
            <a:ext cx="6341359" cy="5757694"/>
          </a:xfrm>
          <a:prstGeom prst="rect">
            <a:avLst/>
          </a:prstGeom>
        </p:spPr>
      </p:pic>
      <p:sp>
        <p:nvSpPr>
          <p:cNvPr id="11" name="TextBox 10">
            <a:extLst>
              <a:ext uri="{FF2B5EF4-FFF2-40B4-BE49-F238E27FC236}">
                <a16:creationId xmlns:a16="http://schemas.microsoft.com/office/drawing/2014/main" id="{30F826AD-84EB-4416-BE26-E1D465D3146E}"/>
              </a:ext>
            </a:extLst>
          </p:cNvPr>
          <p:cNvSpPr txBox="1"/>
          <p:nvPr/>
        </p:nvSpPr>
        <p:spPr>
          <a:xfrm>
            <a:off x="7699295" y="6160733"/>
            <a:ext cx="2644048" cy="369332"/>
          </a:xfrm>
          <a:prstGeom prst="rect">
            <a:avLst/>
          </a:prstGeom>
          <a:noFill/>
        </p:spPr>
        <p:txBody>
          <a:bodyPr wrap="square" rtlCol="0">
            <a:spAutoFit/>
          </a:bodyPr>
          <a:lstStyle/>
          <a:p>
            <a:pPr algn="ctr"/>
            <a:r>
              <a:rPr lang="en-US" altLang="ko-KR" dirty="0"/>
              <a:t>Primary fatigue</a:t>
            </a:r>
            <a:endParaRPr lang="ko-KR" altLang="en-US" dirty="0"/>
          </a:p>
        </p:txBody>
      </p:sp>
      <p:sp>
        <p:nvSpPr>
          <p:cNvPr id="13" name="TextBox 12">
            <a:extLst>
              <a:ext uri="{FF2B5EF4-FFF2-40B4-BE49-F238E27FC236}">
                <a16:creationId xmlns:a16="http://schemas.microsoft.com/office/drawing/2014/main" id="{9B0B3340-1AF9-4E5C-AF0A-6F5D108B599C}"/>
              </a:ext>
            </a:extLst>
          </p:cNvPr>
          <p:cNvSpPr txBox="1"/>
          <p:nvPr/>
        </p:nvSpPr>
        <p:spPr>
          <a:xfrm>
            <a:off x="7699295" y="4214205"/>
            <a:ext cx="2644048" cy="369332"/>
          </a:xfrm>
          <a:prstGeom prst="rect">
            <a:avLst/>
          </a:prstGeom>
          <a:noFill/>
        </p:spPr>
        <p:txBody>
          <a:bodyPr wrap="square" rtlCol="0">
            <a:spAutoFit/>
          </a:bodyPr>
          <a:lstStyle/>
          <a:p>
            <a:pPr algn="ctr"/>
            <a:r>
              <a:rPr lang="en-US" altLang="ko-KR" dirty="0"/>
              <a:t>Secondary fatigue</a:t>
            </a:r>
            <a:endParaRPr lang="ko-KR" altLang="en-US" dirty="0"/>
          </a:p>
        </p:txBody>
      </p:sp>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Causes of fatigue</a:t>
            </a:r>
            <a:endParaRPr lang="ko-KR" altLang="en-US" dirty="0">
              <a:latin typeface="+mj-lt"/>
            </a:endParaRPr>
          </a:p>
        </p:txBody>
      </p:sp>
      <p:sp>
        <p:nvSpPr>
          <p:cNvPr id="16" name="TextBox 15">
            <a:extLst>
              <a:ext uri="{FF2B5EF4-FFF2-40B4-BE49-F238E27FC236}">
                <a16:creationId xmlns:a16="http://schemas.microsoft.com/office/drawing/2014/main" id="{01446552-8EB3-43EA-9345-2522C0C13230}"/>
              </a:ext>
            </a:extLst>
          </p:cNvPr>
          <p:cNvSpPr txBox="1"/>
          <p:nvPr/>
        </p:nvSpPr>
        <p:spPr>
          <a:xfrm>
            <a:off x="8352733" y="208382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Sleep problems</a:t>
            </a:r>
            <a:endParaRPr lang="ko-KR" altLang="en-US" sz="900" dirty="0">
              <a:solidFill>
                <a:schemeClr val="bg1">
                  <a:lumMod val="50000"/>
                </a:schemeClr>
              </a:solidFill>
            </a:endParaRPr>
          </a:p>
        </p:txBody>
      </p:sp>
      <p:sp>
        <p:nvSpPr>
          <p:cNvPr id="17" name="TextBox 16">
            <a:extLst>
              <a:ext uri="{FF2B5EF4-FFF2-40B4-BE49-F238E27FC236}">
                <a16:creationId xmlns:a16="http://schemas.microsoft.com/office/drawing/2014/main" id="{9BCCBCA0-1446-4F7D-B0BB-E04B5ADC5D76}"/>
              </a:ext>
            </a:extLst>
          </p:cNvPr>
          <p:cNvSpPr txBox="1"/>
          <p:nvPr/>
        </p:nvSpPr>
        <p:spPr>
          <a:xfrm>
            <a:off x="7852494"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Speech problems</a:t>
            </a:r>
            <a:endParaRPr lang="ko-KR" altLang="en-US" sz="900" dirty="0">
              <a:solidFill>
                <a:schemeClr val="bg1">
                  <a:lumMod val="50000"/>
                </a:schemeClr>
              </a:solidFill>
            </a:endParaRPr>
          </a:p>
        </p:txBody>
      </p:sp>
      <p:sp>
        <p:nvSpPr>
          <p:cNvPr id="18" name="TextBox 17">
            <a:extLst>
              <a:ext uri="{FF2B5EF4-FFF2-40B4-BE49-F238E27FC236}">
                <a16:creationId xmlns:a16="http://schemas.microsoft.com/office/drawing/2014/main" id="{89C3D75D-D519-4BF2-8A1D-2580E980BEE9}"/>
              </a:ext>
            </a:extLst>
          </p:cNvPr>
          <p:cNvSpPr txBox="1"/>
          <p:nvPr/>
        </p:nvSpPr>
        <p:spPr>
          <a:xfrm>
            <a:off x="8738319"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Tremor</a:t>
            </a:r>
            <a:endParaRPr lang="ko-KR" altLang="en-US" sz="900" dirty="0">
              <a:solidFill>
                <a:schemeClr val="bg1">
                  <a:lumMod val="50000"/>
                </a:schemeClr>
              </a:solidFill>
            </a:endParaRPr>
          </a:p>
        </p:txBody>
      </p:sp>
      <p:sp>
        <p:nvSpPr>
          <p:cNvPr id="19" name="TextBox 18">
            <a:extLst>
              <a:ext uri="{FF2B5EF4-FFF2-40B4-BE49-F238E27FC236}">
                <a16:creationId xmlns:a16="http://schemas.microsoft.com/office/drawing/2014/main" id="{1DA8DC3C-D32B-45E4-9535-00C8F67736BB}"/>
              </a:ext>
            </a:extLst>
          </p:cNvPr>
          <p:cNvSpPr txBox="1"/>
          <p:nvPr/>
        </p:nvSpPr>
        <p:spPr>
          <a:xfrm>
            <a:off x="7334205"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Medication</a:t>
            </a:r>
            <a:endParaRPr lang="ko-KR" altLang="en-US" sz="900" dirty="0">
              <a:solidFill>
                <a:schemeClr val="bg1">
                  <a:lumMod val="50000"/>
                </a:schemeClr>
              </a:solidFill>
            </a:endParaRPr>
          </a:p>
        </p:txBody>
      </p:sp>
      <p:sp>
        <p:nvSpPr>
          <p:cNvPr id="22" name="TextBox 21">
            <a:extLst>
              <a:ext uri="{FF2B5EF4-FFF2-40B4-BE49-F238E27FC236}">
                <a16:creationId xmlns:a16="http://schemas.microsoft.com/office/drawing/2014/main" id="{7BE8857E-4780-4BBB-84DC-E6128FF0EE45}"/>
              </a:ext>
            </a:extLst>
          </p:cNvPr>
          <p:cNvSpPr txBox="1"/>
          <p:nvPr/>
        </p:nvSpPr>
        <p:spPr>
          <a:xfrm>
            <a:off x="8323976"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Bladder problems</a:t>
            </a:r>
            <a:endParaRPr lang="ko-KR" altLang="en-US" sz="900" dirty="0">
              <a:solidFill>
                <a:schemeClr val="bg1">
                  <a:lumMod val="50000"/>
                </a:schemeClr>
              </a:solidFill>
            </a:endParaRPr>
          </a:p>
        </p:txBody>
      </p:sp>
      <p:sp>
        <p:nvSpPr>
          <p:cNvPr id="23" name="TextBox 22">
            <a:extLst>
              <a:ext uri="{FF2B5EF4-FFF2-40B4-BE49-F238E27FC236}">
                <a16:creationId xmlns:a16="http://schemas.microsoft.com/office/drawing/2014/main" id="{3BAC2A58-51D8-4D7A-91F6-6E7370A868C7}"/>
              </a:ext>
            </a:extLst>
          </p:cNvPr>
          <p:cNvSpPr txBox="1"/>
          <p:nvPr/>
        </p:nvSpPr>
        <p:spPr>
          <a:xfrm>
            <a:off x="9304222" y="3935456"/>
            <a:ext cx="1292016" cy="230832"/>
          </a:xfrm>
          <a:prstGeom prst="rect">
            <a:avLst/>
          </a:prstGeom>
          <a:noFill/>
        </p:spPr>
        <p:txBody>
          <a:bodyPr wrap="square" rtlCol="0">
            <a:spAutoFit/>
          </a:bodyPr>
          <a:lstStyle/>
          <a:p>
            <a:pPr algn="ctr"/>
            <a:r>
              <a:rPr lang="en-US" altLang="ko-KR" sz="900" dirty="0">
                <a:solidFill>
                  <a:schemeClr val="bg1">
                    <a:lumMod val="50000"/>
                  </a:schemeClr>
                </a:solidFill>
              </a:rPr>
              <a:t>Depression</a:t>
            </a:r>
            <a:endParaRPr lang="ko-KR" altLang="en-US" sz="900" dirty="0">
              <a:solidFill>
                <a:schemeClr val="bg1">
                  <a:lumMod val="50000"/>
                </a:schemeClr>
              </a:solidFill>
            </a:endParaRPr>
          </a:p>
        </p:txBody>
      </p:sp>
      <p:sp>
        <p:nvSpPr>
          <p:cNvPr id="24" name="TextBox 23">
            <a:extLst>
              <a:ext uri="{FF2B5EF4-FFF2-40B4-BE49-F238E27FC236}">
                <a16:creationId xmlns:a16="http://schemas.microsoft.com/office/drawing/2014/main" id="{25DF951B-5A52-4899-86A0-EDD9A4EB6B30}"/>
              </a:ext>
            </a:extLst>
          </p:cNvPr>
          <p:cNvSpPr txBox="1"/>
          <p:nvPr/>
        </p:nvSpPr>
        <p:spPr>
          <a:xfrm>
            <a:off x="6861096"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Cytokines</a:t>
            </a:r>
            <a:endParaRPr lang="ko-KR" altLang="en-US" sz="900" dirty="0">
              <a:solidFill>
                <a:schemeClr val="tx1">
                  <a:lumMod val="50000"/>
                  <a:lumOff val="50000"/>
                </a:schemeClr>
              </a:solidFill>
            </a:endParaRPr>
          </a:p>
        </p:txBody>
      </p:sp>
      <p:sp>
        <p:nvSpPr>
          <p:cNvPr id="25" name="TextBox 24">
            <a:extLst>
              <a:ext uri="{FF2B5EF4-FFF2-40B4-BE49-F238E27FC236}">
                <a16:creationId xmlns:a16="http://schemas.microsoft.com/office/drawing/2014/main" id="{E756C455-439C-4036-AEF9-187D95DEBF99}"/>
              </a:ext>
            </a:extLst>
          </p:cNvPr>
          <p:cNvSpPr txBox="1"/>
          <p:nvPr/>
        </p:nvSpPr>
        <p:spPr>
          <a:xfrm>
            <a:off x="8375311"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Brain repair</a:t>
            </a:r>
            <a:endParaRPr lang="ko-KR" altLang="en-US" sz="900" dirty="0">
              <a:solidFill>
                <a:schemeClr val="tx1">
                  <a:lumMod val="50000"/>
                  <a:lumOff val="50000"/>
                </a:schemeClr>
              </a:solidFill>
            </a:endParaRPr>
          </a:p>
        </p:txBody>
      </p:sp>
      <p:sp>
        <p:nvSpPr>
          <p:cNvPr id="26" name="TextBox 25">
            <a:extLst>
              <a:ext uri="{FF2B5EF4-FFF2-40B4-BE49-F238E27FC236}">
                <a16:creationId xmlns:a16="http://schemas.microsoft.com/office/drawing/2014/main" id="{910D6A9D-0573-4D06-9B4F-97E89C51A9F2}"/>
              </a:ext>
            </a:extLst>
          </p:cNvPr>
          <p:cNvSpPr txBox="1"/>
          <p:nvPr/>
        </p:nvSpPr>
        <p:spPr>
          <a:xfrm>
            <a:off x="9753380" y="5848770"/>
            <a:ext cx="1433199"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Damaged fatigue control</a:t>
            </a:r>
            <a:endParaRPr lang="ko-KR" altLang="en-US" sz="900" dirty="0">
              <a:solidFill>
                <a:schemeClr val="tx1">
                  <a:lumMod val="50000"/>
                  <a:lumOff val="50000"/>
                </a:schemeClr>
              </a:solidFill>
            </a:endParaRPr>
          </a:p>
        </p:txBody>
      </p:sp>
    </p:spTree>
    <p:extLst>
      <p:ext uri="{BB962C8B-B14F-4D97-AF65-F5344CB8AC3E}">
        <p14:creationId xmlns:p14="http://schemas.microsoft.com/office/powerpoint/2010/main" val="288418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844D7153-6BE9-4340-8F59-5AB42E6930C1}"/>
              </a:ext>
            </a:extLst>
          </p:cNvPr>
          <p:cNvPicPr>
            <a:picLocks noChangeAspect="1"/>
          </p:cNvPicPr>
          <p:nvPr/>
        </p:nvPicPr>
        <p:blipFill rotWithShape="1">
          <a:blip r:embed="rId3"/>
          <a:srcRect l="17615" t="23492" r="28190" b="13479"/>
          <a:stretch/>
        </p:blipFill>
        <p:spPr>
          <a:xfrm>
            <a:off x="5850640" y="852055"/>
            <a:ext cx="6341359" cy="5757694"/>
          </a:xfrm>
          <a:prstGeom prst="rect">
            <a:avLst/>
          </a:prstGeom>
        </p:spPr>
      </p:pic>
      <p:sp>
        <p:nvSpPr>
          <p:cNvPr id="11" name="TextBox 10">
            <a:extLst>
              <a:ext uri="{FF2B5EF4-FFF2-40B4-BE49-F238E27FC236}">
                <a16:creationId xmlns:a16="http://schemas.microsoft.com/office/drawing/2014/main" id="{30F826AD-84EB-4416-BE26-E1D465D3146E}"/>
              </a:ext>
            </a:extLst>
          </p:cNvPr>
          <p:cNvSpPr txBox="1"/>
          <p:nvPr/>
        </p:nvSpPr>
        <p:spPr>
          <a:xfrm>
            <a:off x="7699295" y="6160733"/>
            <a:ext cx="2644048" cy="369332"/>
          </a:xfrm>
          <a:prstGeom prst="rect">
            <a:avLst/>
          </a:prstGeom>
          <a:noFill/>
        </p:spPr>
        <p:txBody>
          <a:bodyPr wrap="square" rtlCol="0">
            <a:spAutoFit/>
          </a:bodyPr>
          <a:lstStyle/>
          <a:p>
            <a:pPr algn="ctr"/>
            <a:r>
              <a:rPr lang="en-US" altLang="ko-KR" dirty="0"/>
              <a:t>Primary fatigue</a:t>
            </a:r>
            <a:endParaRPr lang="ko-KR" altLang="en-US" dirty="0"/>
          </a:p>
        </p:txBody>
      </p:sp>
      <p:sp>
        <p:nvSpPr>
          <p:cNvPr id="13" name="TextBox 12">
            <a:extLst>
              <a:ext uri="{FF2B5EF4-FFF2-40B4-BE49-F238E27FC236}">
                <a16:creationId xmlns:a16="http://schemas.microsoft.com/office/drawing/2014/main" id="{9B0B3340-1AF9-4E5C-AF0A-6F5D108B599C}"/>
              </a:ext>
            </a:extLst>
          </p:cNvPr>
          <p:cNvSpPr txBox="1"/>
          <p:nvPr/>
        </p:nvSpPr>
        <p:spPr>
          <a:xfrm>
            <a:off x="7699295" y="4214205"/>
            <a:ext cx="2644048" cy="369332"/>
          </a:xfrm>
          <a:prstGeom prst="rect">
            <a:avLst/>
          </a:prstGeom>
          <a:noFill/>
        </p:spPr>
        <p:txBody>
          <a:bodyPr wrap="square" rtlCol="0">
            <a:spAutoFit/>
          </a:bodyPr>
          <a:lstStyle/>
          <a:p>
            <a:pPr algn="ctr"/>
            <a:r>
              <a:rPr lang="en-US" altLang="ko-KR" dirty="0"/>
              <a:t>Secondary fatigue</a:t>
            </a:r>
            <a:endParaRPr lang="ko-KR" altLang="en-US" dirty="0"/>
          </a:p>
        </p:txBody>
      </p:sp>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Causes of fatigue</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a:effectLst/>
        </p:spPr>
        <p:txBody>
          <a:bodyPr>
            <a:normAutofit/>
          </a:bodyPr>
          <a:lstStyle/>
          <a:p>
            <a:r>
              <a:rPr lang="en-US" altLang="ko-KR" dirty="0"/>
              <a:t>Secondary fatigue</a:t>
            </a:r>
          </a:p>
          <a:p>
            <a:pPr lvl="1"/>
            <a:r>
              <a:rPr lang="en-US" altLang="ko-KR" b="0" dirty="0"/>
              <a:t>Drug, depression, sleep disorder</a:t>
            </a:r>
          </a:p>
          <a:p>
            <a:pPr lvl="1"/>
            <a:endParaRPr lang="en-US" altLang="ko-KR" dirty="0"/>
          </a:p>
          <a:p>
            <a:pPr lvl="1"/>
            <a:endParaRPr lang="en-US" altLang="ko-KR" dirty="0"/>
          </a:p>
          <a:p>
            <a:pPr lvl="1"/>
            <a:endParaRPr lang="en-US" altLang="ko-KR" dirty="0"/>
          </a:p>
          <a:p>
            <a:pPr lvl="1"/>
            <a:endParaRPr lang="en-US" altLang="ko-KR" dirty="0"/>
          </a:p>
        </p:txBody>
      </p:sp>
      <p:sp>
        <p:nvSpPr>
          <p:cNvPr id="4" name="이등변 삼각형 3">
            <a:extLst>
              <a:ext uri="{FF2B5EF4-FFF2-40B4-BE49-F238E27FC236}">
                <a16:creationId xmlns:a16="http://schemas.microsoft.com/office/drawing/2014/main" id="{984D6877-3DF5-479A-BD80-9DA5F734CEFB}"/>
              </a:ext>
            </a:extLst>
          </p:cNvPr>
          <p:cNvSpPr/>
          <p:nvPr/>
        </p:nvSpPr>
        <p:spPr>
          <a:xfrm>
            <a:off x="7017745" y="847464"/>
            <a:ext cx="3899971" cy="3416064"/>
          </a:xfrm>
          <a:prstGeom prst="triangle">
            <a:avLst/>
          </a:prstGeom>
          <a:noFill/>
          <a:ln w="66675">
            <a:solidFill>
              <a:srgbClr val="ED1A6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
        <p:nvSpPr>
          <p:cNvPr id="14" name="순서도: 연결자 13">
            <a:extLst>
              <a:ext uri="{FF2B5EF4-FFF2-40B4-BE49-F238E27FC236}">
                <a16:creationId xmlns:a16="http://schemas.microsoft.com/office/drawing/2014/main" id="{F7E28E16-6E1E-47D3-999B-FA6953C76C9A}"/>
              </a:ext>
            </a:extLst>
          </p:cNvPr>
          <p:cNvSpPr/>
          <p:nvPr/>
        </p:nvSpPr>
        <p:spPr>
          <a:xfrm>
            <a:off x="9572978" y="3279834"/>
            <a:ext cx="720000" cy="720000"/>
          </a:xfrm>
          <a:prstGeom prst="flowChartConnector">
            <a:avLst/>
          </a:prstGeom>
          <a:noFill/>
          <a:ln w="50800">
            <a:gradFill>
              <a:gsLst>
                <a:gs pos="0">
                  <a:schemeClr val="tx1">
                    <a:lumMod val="65000"/>
                    <a:lumOff val="35000"/>
                  </a:schemeClr>
                </a:gs>
                <a:gs pos="100000">
                  <a:schemeClr val="bg1">
                    <a:lumMod val="65000"/>
                  </a:schemeClr>
                </a:gs>
              </a:gsLst>
              <a:lin ang="5400000" scaled="1"/>
            </a:gra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15" name="순서도: 연결자 14">
            <a:extLst>
              <a:ext uri="{FF2B5EF4-FFF2-40B4-BE49-F238E27FC236}">
                <a16:creationId xmlns:a16="http://schemas.microsoft.com/office/drawing/2014/main" id="{C14EDE41-A8F8-4607-AB13-03D09E9DC351}"/>
              </a:ext>
            </a:extLst>
          </p:cNvPr>
          <p:cNvSpPr/>
          <p:nvPr/>
        </p:nvSpPr>
        <p:spPr>
          <a:xfrm>
            <a:off x="8590845" y="1428456"/>
            <a:ext cx="720000" cy="720000"/>
          </a:xfrm>
          <a:prstGeom prst="flowChartConnector">
            <a:avLst/>
          </a:prstGeom>
          <a:noFill/>
          <a:ln w="50800">
            <a:gradFill>
              <a:gsLst>
                <a:gs pos="0">
                  <a:schemeClr val="tx1">
                    <a:lumMod val="65000"/>
                    <a:lumOff val="35000"/>
                  </a:schemeClr>
                </a:gs>
                <a:gs pos="100000">
                  <a:schemeClr val="bg1">
                    <a:lumMod val="65000"/>
                  </a:schemeClr>
                </a:gs>
              </a:gsLst>
              <a:lin ang="5400000" scaled="1"/>
            </a:gra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16" name="TextBox 15">
            <a:extLst>
              <a:ext uri="{FF2B5EF4-FFF2-40B4-BE49-F238E27FC236}">
                <a16:creationId xmlns:a16="http://schemas.microsoft.com/office/drawing/2014/main" id="{01446552-8EB3-43EA-9345-2522C0C13230}"/>
              </a:ext>
            </a:extLst>
          </p:cNvPr>
          <p:cNvSpPr txBox="1"/>
          <p:nvPr/>
        </p:nvSpPr>
        <p:spPr>
          <a:xfrm>
            <a:off x="8352733" y="208382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Sleep problems</a:t>
            </a:r>
            <a:endParaRPr lang="ko-KR" altLang="en-US" sz="900" dirty="0">
              <a:solidFill>
                <a:schemeClr val="bg1">
                  <a:lumMod val="50000"/>
                </a:schemeClr>
              </a:solidFill>
            </a:endParaRPr>
          </a:p>
        </p:txBody>
      </p:sp>
      <p:sp>
        <p:nvSpPr>
          <p:cNvPr id="17" name="TextBox 16">
            <a:extLst>
              <a:ext uri="{FF2B5EF4-FFF2-40B4-BE49-F238E27FC236}">
                <a16:creationId xmlns:a16="http://schemas.microsoft.com/office/drawing/2014/main" id="{9BCCBCA0-1446-4F7D-B0BB-E04B5ADC5D76}"/>
              </a:ext>
            </a:extLst>
          </p:cNvPr>
          <p:cNvSpPr txBox="1"/>
          <p:nvPr/>
        </p:nvSpPr>
        <p:spPr>
          <a:xfrm>
            <a:off x="7852494"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Speech problems</a:t>
            </a:r>
            <a:endParaRPr lang="ko-KR" altLang="en-US" sz="900" dirty="0">
              <a:solidFill>
                <a:schemeClr val="bg1">
                  <a:lumMod val="50000"/>
                </a:schemeClr>
              </a:solidFill>
            </a:endParaRPr>
          </a:p>
        </p:txBody>
      </p:sp>
      <p:sp>
        <p:nvSpPr>
          <p:cNvPr id="18" name="TextBox 17">
            <a:extLst>
              <a:ext uri="{FF2B5EF4-FFF2-40B4-BE49-F238E27FC236}">
                <a16:creationId xmlns:a16="http://schemas.microsoft.com/office/drawing/2014/main" id="{89C3D75D-D519-4BF2-8A1D-2580E980BEE9}"/>
              </a:ext>
            </a:extLst>
          </p:cNvPr>
          <p:cNvSpPr txBox="1"/>
          <p:nvPr/>
        </p:nvSpPr>
        <p:spPr>
          <a:xfrm>
            <a:off x="8738319"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Tremor</a:t>
            </a:r>
            <a:endParaRPr lang="ko-KR" altLang="en-US" sz="900" dirty="0">
              <a:solidFill>
                <a:schemeClr val="bg1">
                  <a:lumMod val="50000"/>
                </a:schemeClr>
              </a:solidFill>
            </a:endParaRPr>
          </a:p>
        </p:txBody>
      </p:sp>
      <p:sp>
        <p:nvSpPr>
          <p:cNvPr id="19" name="TextBox 18">
            <a:extLst>
              <a:ext uri="{FF2B5EF4-FFF2-40B4-BE49-F238E27FC236}">
                <a16:creationId xmlns:a16="http://schemas.microsoft.com/office/drawing/2014/main" id="{1DA8DC3C-D32B-45E4-9535-00C8F67736BB}"/>
              </a:ext>
            </a:extLst>
          </p:cNvPr>
          <p:cNvSpPr txBox="1"/>
          <p:nvPr/>
        </p:nvSpPr>
        <p:spPr>
          <a:xfrm>
            <a:off x="7334205"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Medication</a:t>
            </a:r>
            <a:endParaRPr lang="ko-KR" altLang="en-US" sz="900" dirty="0">
              <a:solidFill>
                <a:schemeClr val="bg1">
                  <a:lumMod val="50000"/>
                </a:schemeClr>
              </a:solidFill>
            </a:endParaRPr>
          </a:p>
        </p:txBody>
      </p:sp>
      <p:sp>
        <p:nvSpPr>
          <p:cNvPr id="22" name="TextBox 21">
            <a:extLst>
              <a:ext uri="{FF2B5EF4-FFF2-40B4-BE49-F238E27FC236}">
                <a16:creationId xmlns:a16="http://schemas.microsoft.com/office/drawing/2014/main" id="{7BE8857E-4780-4BBB-84DC-E6128FF0EE45}"/>
              </a:ext>
            </a:extLst>
          </p:cNvPr>
          <p:cNvSpPr txBox="1"/>
          <p:nvPr/>
        </p:nvSpPr>
        <p:spPr>
          <a:xfrm>
            <a:off x="8323976"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Bladder problems</a:t>
            </a:r>
            <a:endParaRPr lang="ko-KR" altLang="en-US" sz="900" dirty="0">
              <a:solidFill>
                <a:schemeClr val="bg1">
                  <a:lumMod val="50000"/>
                </a:schemeClr>
              </a:solidFill>
            </a:endParaRPr>
          </a:p>
        </p:txBody>
      </p:sp>
      <p:sp>
        <p:nvSpPr>
          <p:cNvPr id="23" name="TextBox 22">
            <a:extLst>
              <a:ext uri="{FF2B5EF4-FFF2-40B4-BE49-F238E27FC236}">
                <a16:creationId xmlns:a16="http://schemas.microsoft.com/office/drawing/2014/main" id="{3BAC2A58-51D8-4D7A-91F6-6E7370A868C7}"/>
              </a:ext>
            </a:extLst>
          </p:cNvPr>
          <p:cNvSpPr txBox="1"/>
          <p:nvPr/>
        </p:nvSpPr>
        <p:spPr>
          <a:xfrm>
            <a:off x="9304222" y="3935456"/>
            <a:ext cx="1292016" cy="230832"/>
          </a:xfrm>
          <a:prstGeom prst="rect">
            <a:avLst/>
          </a:prstGeom>
          <a:noFill/>
        </p:spPr>
        <p:txBody>
          <a:bodyPr wrap="square" rtlCol="0">
            <a:spAutoFit/>
          </a:bodyPr>
          <a:lstStyle/>
          <a:p>
            <a:pPr algn="ctr"/>
            <a:r>
              <a:rPr lang="en-US" altLang="ko-KR" sz="900" dirty="0">
                <a:solidFill>
                  <a:schemeClr val="bg1">
                    <a:lumMod val="50000"/>
                  </a:schemeClr>
                </a:solidFill>
              </a:rPr>
              <a:t>Depression</a:t>
            </a:r>
            <a:endParaRPr lang="ko-KR" altLang="en-US" sz="900" dirty="0">
              <a:solidFill>
                <a:schemeClr val="bg1">
                  <a:lumMod val="50000"/>
                </a:schemeClr>
              </a:solidFill>
            </a:endParaRPr>
          </a:p>
        </p:txBody>
      </p:sp>
      <p:sp>
        <p:nvSpPr>
          <p:cNvPr id="24" name="TextBox 23">
            <a:extLst>
              <a:ext uri="{FF2B5EF4-FFF2-40B4-BE49-F238E27FC236}">
                <a16:creationId xmlns:a16="http://schemas.microsoft.com/office/drawing/2014/main" id="{25DF951B-5A52-4899-86A0-EDD9A4EB6B30}"/>
              </a:ext>
            </a:extLst>
          </p:cNvPr>
          <p:cNvSpPr txBox="1"/>
          <p:nvPr/>
        </p:nvSpPr>
        <p:spPr>
          <a:xfrm>
            <a:off x="6861096"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Cytokines</a:t>
            </a:r>
            <a:endParaRPr lang="ko-KR" altLang="en-US" sz="900" dirty="0">
              <a:solidFill>
                <a:schemeClr val="tx1">
                  <a:lumMod val="50000"/>
                  <a:lumOff val="50000"/>
                </a:schemeClr>
              </a:solidFill>
            </a:endParaRPr>
          </a:p>
        </p:txBody>
      </p:sp>
      <p:sp>
        <p:nvSpPr>
          <p:cNvPr id="25" name="TextBox 24">
            <a:extLst>
              <a:ext uri="{FF2B5EF4-FFF2-40B4-BE49-F238E27FC236}">
                <a16:creationId xmlns:a16="http://schemas.microsoft.com/office/drawing/2014/main" id="{E756C455-439C-4036-AEF9-187D95DEBF99}"/>
              </a:ext>
            </a:extLst>
          </p:cNvPr>
          <p:cNvSpPr txBox="1"/>
          <p:nvPr/>
        </p:nvSpPr>
        <p:spPr>
          <a:xfrm>
            <a:off x="8375311"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Brain repair</a:t>
            </a:r>
            <a:endParaRPr lang="ko-KR" altLang="en-US" sz="900" dirty="0">
              <a:solidFill>
                <a:schemeClr val="tx1">
                  <a:lumMod val="50000"/>
                  <a:lumOff val="50000"/>
                </a:schemeClr>
              </a:solidFill>
            </a:endParaRPr>
          </a:p>
        </p:txBody>
      </p:sp>
      <p:sp>
        <p:nvSpPr>
          <p:cNvPr id="26" name="TextBox 25">
            <a:extLst>
              <a:ext uri="{FF2B5EF4-FFF2-40B4-BE49-F238E27FC236}">
                <a16:creationId xmlns:a16="http://schemas.microsoft.com/office/drawing/2014/main" id="{910D6A9D-0573-4D06-9B4F-97E89C51A9F2}"/>
              </a:ext>
            </a:extLst>
          </p:cNvPr>
          <p:cNvSpPr txBox="1"/>
          <p:nvPr/>
        </p:nvSpPr>
        <p:spPr>
          <a:xfrm>
            <a:off x="9753380" y="5848770"/>
            <a:ext cx="1433199"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Damaged fatigue control</a:t>
            </a:r>
            <a:endParaRPr lang="ko-KR" altLang="en-US" sz="900" dirty="0">
              <a:solidFill>
                <a:schemeClr val="tx1">
                  <a:lumMod val="50000"/>
                  <a:lumOff val="50000"/>
                </a:schemeClr>
              </a:solidFill>
            </a:endParaRPr>
          </a:p>
        </p:txBody>
      </p:sp>
    </p:spTree>
    <p:extLst>
      <p:ext uri="{BB962C8B-B14F-4D97-AF65-F5344CB8AC3E}">
        <p14:creationId xmlns:p14="http://schemas.microsoft.com/office/powerpoint/2010/main" val="423449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642980A7-E374-4139-A3FC-4508F6740E27}"/>
              </a:ext>
            </a:extLst>
          </p:cNvPr>
          <p:cNvPicPr>
            <a:picLocks noChangeAspect="1"/>
          </p:cNvPicPr>
          <p:nvPr/>
        </p:nvPicPr>
        <p:blipFill rotWithShape="1">
          <a:blip r:embed="rId3"/>
          <a:srcRect l="17615" t="23492" r="28190" b="13479"/>
          <a:stretch/>
        </p:blipFill>
        <p:spPr>
          <a:xfrm>
            <a:off x="5850640" y="852055"/>
            <a:ext cx="6341359" cy="5757694"/>
          </a:xfrm>
          <a:prstGeom prst="rect">
            <a:avLst/>
          </a:prstGeom>
        </p:spPr>
      </p:pic>
      <p:sp>
        <p:nvSpPr>
          <p:cNvPr id="13" name="TextBox 12">
            <a:extLst>
              <a:ext uri="{FF2B5EF4-FFF2-40B4-BE49-F238E27FC236}">
                <a16:creationId xmlns:a16="http://schemas.microsoft.com/office/drawing/2014/main" id="{534B2BB0-991E-40CF-815B-8835484EF218}"/>
              </a:ext>
            </a:extLst>
          </p:cNvPr>
          <p:cNvSpPr txBox="1"/>
          <p:nvPr/>
        </p:nvSpPr>
        <p:spPr>
          <a:xfrm>
            <a:off x="7699295" y="6160733"/>
            <a:ext cx="2644048" cy="369332"/>
          </a:xfrm>
          <a:prstGeom prst="rect">
            <a:avLst/>
          </a:prstGeom>
          <a:noFill/>
        </p:spPr>
        <p:txBody>
          <a:bodyPr wrap="square" rtlCol="0">
            <a:spAutoFit/>
          </a:bodyPr>
          <a:lstStyle/>
          <a:p>
            <a:pPr algn="ctr"/>
            <a:r>
              <a:rPr lang="en-US" altLang="ko-KR" dirty="0"/>
              <a:t>Primary fatigue</a:t>
            </a:r>
            <a:endParaRPr lang="ko-KR" altLang="en-US" dirty="0"/>
          </a:p>
        </p:txBody>
      </p:sp>
      <p:sp>
        <p:nvSpPr>
          <p:cNvPr id="14" name="TextBox 13">
            <a:extLst>
              <a:ext uri="{FF2B5EF4-FFF2-40B4-BE49-F238E27FC236}">
                <a16:creationId xmlns:a16="http://schemas.microsoft.com/office/drawing/2014/main" id="{376F6866-E805-4146-A762-0331D2B3AF90}"/>
              </a:ext>
            </a:extLst>
          </p:cNvPr>
          <p:cNvSpPr txBox="1"/>
          <p:nvPr/>
        </p:nvSpPr>
        <p:spPr>
          <a:xfrm>
            <a:off x="7699295" y="4214205"/>
            <a:ext cx="2644048" cy="369332"/>
          </a:xfrm>
          <a:prstGeom prst="rect">
            <a:avLst/>
          </a:prstGeom>
          <a:noFill/>
        </p:spPr>
        <p:txBody>
          <a:bodyPr wrap="square" rtlCol="0">
            <a:spAutoFit/>
          </a:bodyPr>
          <a:lstStyle/>
          <a:p>
            <a:pPr algn="ctr"/>
            <a:r>
              <a:rPr lang="en-US" altLang="ko-KR" dirty="0"/>
              <a:t>Secondary fatigue</a:t>
            </a:r>
            <a:endParaRPr lang="ko-KR" altLang="en-US" dirty="0"/>
          </a:p>
        </p:txBody>
      </p:sp>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Causes of fatigue</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p:txBody>
          <a:bodyPr>
            <a:normAutofit/>
          </a:bodyPr>
          <a:lstStyle/>
          <a:p>
            <a:r>
              <a:rPr lang="en-US" altLang="ko-KR" dirty="0"/>
              <a:t>Secondary fatigue</a:t>
            </a:r>
          </a:p>
          <a:p>
            <a:pPr lvl="1"/>
            <a:r>
              <a:rPr lang="en-US" altLang="ko-KR" b="0" dirty="0"/>
              <a:t>Drug, depression, sleep disorder</a:t>
            </a:r>
          </a:p>
          <a:p>
            <a:pPr lvl="1"/>
            <a:endParaRPr lang="en-US" altLang="ko-KR" dirty="0"/>
          </a:p>
          <a:p>
            <a:r>
              <a:rPr lang="en-US" altLang="ko-KR" dirty="0"/>
              <a:t>Primary fatigue</a:t>
            </a:r>
          </a:p>
          <a:p>
            <a:pPr lvl="1"/>
            <a:r>
              <a:rPr lang="en-US" altLang="ko-KR" dirty="0"/>
              <a:t>Central fatigue</a:t>
            </a:r>
          </a:p>
          <a:p>
            <a:pPr lvl="2"/>
            <a:r>
              <a:rPr lang="en-US" altLang="ko-KR" dirty="0"/>
              <a:t>Activated immune system</a:t>
            </a:r>
          </a:p>
          <a:p>
            <a:pPr lvl="2"/>
            <a:r>
              <a:rPr lang="en-US" altLang="ko-KR" b="1" dirty="0">
                <a:solidFill>
                  <a:srgbClr val="C00000"/>
                </a:solidFill>
              </a:rPr>
              <a:t>Brain damage</a:t>
            </a:r>
          </a:p>
          <a:p>
            <a:pPr lvl="2"/>
            <a:r>
              <a:rPr lang="en-US" altLang="ko-KR" dirty="0"/>
              <a:t>Hormone</a:t>
            </a:r>
          </a:p>
          <a:p>
            <a:pPr lvl="1"/>
            <a:r>
              <a:rPr lang="en-US" altLang="ko-KR" dirty="0"/>
              <a:t>Peripheral fatigue</a:t>
            </a:r>
          </a:p>
          <a:p>
            <a:pPr lvl="2"/>
            <a:r>
              <a:rPr lang="en-US" altLang="ko-KR" dirty="0"/>
              <a:t>Muscle, neuronal damage</a:t>
            </a:r>
          </a:p>
        </p:txBody>
      </p:sp>
      <p:sp>
        <p:nvSpPr>
          <p:cNvPr id="8" name="사다리꼴 7">
            <a:extLst>
              <a:ext uri="{FF2B5EF4-FFF2-40B4-BE49-F238E27FC236}">
                <a16:creationId xmlns:a16="http://schemas.microsoft.com/office/drawing/2014/main" id="{46045124-5CB6-4466-812F-EB8FF144D60B}"/>
              </a:ext>
            </a:extLst>
          </p:cNvPr>
          <p:cNvSpPr/>
          <p:nvPr/>
        </p:nvSpPr>
        <p:spPr>
          <a:xfrm>
            <a:off x="5938092" y="4693186"/>
            <a:ext cx="6103344" cy="1498294"/>
          </a:xfrm>
          <a:prstGeom prst="trapezoid">
            <a:avLst>
              <a:gd name="adj" fmla="val 57331"/>
            </a:avLst>
          </a:prstGeom>
          <a:noFill/>
          <a:ln w="66675">
            <a:solidFill>
              <a:srgbClr val="ED1A6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algn="ctr" defTabSz="1644650">
              <a:lnSpc>
                <a:spcPct val="90000"/>
              </a:lnSpc>
              <a:spcBef>
                <a:spcPct val="0"/>
              </a:spcBef>
              <a:spcAft>
                <a:spcPct val="35000"/>
              </a:spcAft>
            </a:pPr>
            <a:endParaRPr lang="ko-KR" altLang="en-US" sz="2400" dirty="0"/>
          </a:p>
        </p:txBody>
      </p:sp>
      <p:sp>
        <p:nvSpPr>
          <p:cNvPr id="15" name="순서도: 연결자 14">
            <a:extLst>
              <a:ext uri="{FF2B5EF4-FFF2-40B4-BE49-F238E27FC236}">
                <a16:creationId xmlns:a16="http://schemas.microsoft.com/office/drawing/2014/main" id="{B6C7063A-5B5F-4E0B-8880-3248F5A7B3C5}"/>
              </a:ext>
            </a:extLst>
          </p:cNvPr>
          <p:cNvSpPr/>
          <p:nvPr/>
        </p:nvSpPr>
        <p:spPr>
          <a:xfrm>
            <a:off x="8483631" y="4820709"/>
            <a:ext cx="1080000" cy="1080000"/>
          </a:xfrm>
          <a:prstGeom prst="flowChartConnector">
            <a:avLst/>
          </a:prstGeom>
          <a:noFill/>
          <a:ln w="50800">
            <a:gradFill>
              <a:gsLst>
                <a:gs pos="0">
                  <a:schemeClr val="tx1">
                    <a:lumMod val="65000"/>
                    <a:lumOff val="35000"/>
                  </a:schemeClr>
                </a:gs>
                <a:gs pos="100000">
                  <a:schemeClr val="bg1">
                    <a:lumMod val="65000"/>
                  </a:schemeClr>
                </a:gs>
              </a:gsLst>
              <a:lin ang="5400000" scaled="1"/>
            </a:gra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6" name="별: 꼭짓점 5개 5">
            <a:extLst>
              <a:ext uri="{FF2B5EF4-FFF2-40B4-BE49-F238E27FC236}">
                <a16:creationId xmlns:a16="http://schemas.microsoft.com/office/drawing/2014/main" id="{695829B1-7DB9-440C-81EC-95AE37C19F2D}"/>
              </a:ext>
            </a:extLst>
          </p:cNvPr>
          <p:cNvSpPr/>
          <p:nvPr/>
        </p:nvSpPr>
        <p:spPr>
          <a:xfrm>
            <a:off x="8312609" y="4453619"/>
            <a:ext cx="720000" cy="720000"/>
          </a:xfrm>
          <a:prstGeom prst="star5">
            <a:avLst/>
          </a:prstGeom>
          <a:solidFill>
            <a:srgbClr val="F52B4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269" tIns="210269" rIns="210269" bIns="210269" numCol="1" spcCol="1270" rtlCol="0" anchor="ctr" anchorCtr="0">
            <a:noAutofit/>
          </a:bodyPr>
          <a:lstStyle/>
          <a:p>
            <a:pPr marL="0" indent="0" algn="ctr" defTabSz="1644650" latinLnBrk="1">
              <a:lnSpc>
                <a:spcPct val="90000"/>
              </a:lnSpc>
              <a:spcBef>
                <a:spcPct val="0"/>
              </a:spcBef>
              <a:spcAft>
                <a:spcPct val="35000"/>
              </a:spcAft>
              <a:buNone/>
            </a:pPr>
            <a:endParaRPr lang="ko-KR" altLang="en-US" sz="2400" dirty="0"/>
          </a:p>
        </p:txBody>
      </p:sp>
      <p:sp>
        <p:nvSpPr>
          <p:cNvPr id="17" name="TextBox 16">
            <a:extLst>
              <a:ext uri="{FF2B5EF4-FFF2-40B4-BE49-F238E27FC236}">
                <a16:creationId xmlns:a16="http://schemas.microsoft.com/office/drawing/2014/main" id="{DF928AF7-6430-4284-9777-887270DE782C}"/>
              </a:ext>
            </a:extLst>
          </p:cNvPr>
          <p:cNvSpPr txBox="1"/>
          <p:nvPr/>
        </p:nvSpPr>
        <p:spPr>
          <a:xfrm>
            <a:off x="8352733" y="208382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Sleep problems</a:t>
            </a:r>
            <a:endParaRPr lang="ko-KR" altLang="en-US" sz="900" dirty="0">
              <a:solidFill>
                <a:schemeClr val="bg1">
                  <a:lumMod val="50000"/>
                </a:schemeClr>
              </a:solidFill>
            </a:endParaRPr>
          </a:p>
        </p:txBody>
      </p:sp>
      <p:sp>
        <p:nvSpPr>
          <p:cNvPr id="18" name="TextBox 17">
            <a:extLst>
              <a:ext uri="{FF2B5EF4-FFF2-40B4-BE49-F238E27FC236}">
                <a16:creationId xmlns:a16="http://schemas.microsoft.com/office/drawing/2014/main" id="{8F501FA8-70D9-4769-BF1A-9A469558908B}"/>
              </a:ext>
            </a:extLst>
          </p:cNvPr>
          <p:cNvSpPr txBox="1"/>
          <p:nvPr/>
        </p:nvSpPr>
        <p:spPr>
          <a:xfrm>
            <a:off x="7852494"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Speech problems</a:t>
            </a:r>
            <a:endParaRPr lang="ko-KR" altLang="en-US" sz="900" dirty="0">
              <a:solidFill>
                <a:schemeClr val="bg1">
                  <a:lumMod val="50000"/>
                </a:schemeClr>
              </a:solidFill>
            </a:endParaRPr>
          </a:p>
        </p:txBody>
      </p:sp>
      <p:sp>
        <p:nvSpPr>
          <p:cNvPr id="19" name="TextBox 18">
            <a:extLst>
              <a:ext uri="{FF2B5EF4-FFF2-40B4-BE49-F238E27FC236}">
                <a16:creationId xmlns:a16="http://schemas.microsoft.com/office/drawing/2014/main" id="{628FEAA8-5649-4B77-AE9B-B7B7AFBBDCF4}"/>
              </a:ext>
            </a:extLst>
          </p:cNvPr>
          <p:cNvSpPr txBox="1"/>
          <p:nvPr/>
        </p:nvSpPr>
        <p:spPr>
          <a:xfrm>
            <a:off x="8738319" y="3002862"/>
            <a:ext cx="1292016" cy="230832"/>
          </a:xfrm>
          <a:prstGeom prst="rect">
            <a:avLst/>
          </a:prstGeom>
          <a:noFill/>
        </p:spPr>
        <p:txBody>
          <a:bodyPr wrap="square" rtlCol="0">
            <a:spAutoFit/>
          </a:bodyPr>
          <a:lstStyle/>
          <a:p>
            <a:pPr algn="ctr"/>
            <a:r>
              <a:rPr lang="en-US" altLang="ko-KR" sz="900" dirty="0">
                <a:solidFill>
                  <a:schemeClr val="bg1">
                    <a:lumMod val="50000"/>
                  </a:schemeClr>
                </a:solidFill>
              </a:rPr>
              <a:t>Tremor</a:t>
            </a:r>
            <a:endParaRPr lang="ko-KR" altLang="en-US" sz="900" dirty="0">
              <a:solidFill>
                <a:schemeClr val="bg1">
                  <a:lumMod val="50000"/>
                </a:schemeClr>
              </a:solidFill>
            </a:endParaRPr>
          </a:p>
        </p:txBody>
      </p:sp>
      <p:sp>
        <p:nvSpPr>
          <p:cNvPr id="20" name="TextBox 19">
            <a:extLst>
              <a:ext uri="{FF2B5EF4-FFF2-40B4-BE49-F238E27FC236}">
                <a16:creationId xmlns:a16="http://schemas.microsoft.com/office/drawing/2014/main" id="{EAA738BB-83CE-409A-808C-7BA66C01DE77}"/>
              </a:ext>
            </a:extLst>
          </p:cNvPr>
          <p:cNvSpPr txBox="1"/>
          <p:nvPr/>
        </p:nvSpPr>
        <p:spPr>
          <a:xfrm>
            <a:off x="7334205"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Medication</a:t>
            </a:r>
            <a:endParaRPr lang="ko-KR" altLang="en-US" sz="900" dirty="0">
              <a:solidFill>
                <a:schemeClr val="bg1">
                  <a:lumMod val="50000"/>
                </a:schemeClr>
              </a:solidFill>
            </a:endParaRPr>
          </a:p>
        </p:txBody>
      </p:sp>
      <p:sp>
        <p:nvSpPr>
          <p:cNvPr id="21" name="TextBox 20">
            <a:extLst>
              <a:ext uri="{FF2B5EF4-FFF2-40B4-BE49-F238E27FC236}">
                <a16:creationId xmlns:a16="http://schemas.microsoft.com/office/drawing/2014/main" id="{711087E2-C607-4B09-8368-DA54337DA187}"/>
              </a:ext>
            </a:extLst>
          </p:cNvPr>
          <p:cNvSpPr txBox="1"/>
          <p:nvPr/>
        </p:nvSpPr>
        <p:spPr>
          <a:xfrm>
            <a:off x="8323976" y="3940952"/>
            <a:ext cx="1292016" cy="230832"/>
          </a:xfrm>
          <a:prstGeom prst="rect">
            <a:avLst/>
          </a:prstGeom>
          <a:noFill/>
        </p:spPr>
        <p:txBody>
          <a:bodyPr wrap="square" rtlCol="0">
            <a:spAutoFit/>
          </a:bodyPr>
          <a:lstStyle/>
          <a:p>
            <a:pPr algn="ctr"/>
            <a:r>
              <a:rPr lang="en-US" altLang="ko-KR" sz="900" dirty="0">
                <a:solidFill>
                  <a:schemeClr val="bg1">
                    <a:lumMod val="50000"/>
                  </a:schemeClr>
                </a:solidFill>
              </a:rPr>
              <a:t>Bladder problems</a:t>
            </a:r>
            <a:endParaRPr lang="ko-KR" altLang="en-US" sz="900" dirty="0">
              <a:solidFill>
                <a:schemeClr val="bg1">
                  <a:lumMod val="50000"/>
                </a:schemeClr>
              </a:solidFill>
            </a:endParaRPr>
          </a:p>
        </p:txBody>
      </p:sp>
      <p:sp>
        <p:nvSpPr>
          <p:cNvPr id="22" name="TextBox 21">
            <a:extLst>
              <a:ext uri="{FF2B5EF4-FFF2-40B4-BE49-F238E27FC236}">
                <a16:creationId xmlns:a16="http://schemas.microsoft.com/office/drawing/2014/main" id="{1D93B125-252A-4892-A667-EFF97031DD8D}"/>
              </a:ext>
            </a:extLst>
          </p:cNvPr>
          <p:cNvSpPr txBox="1"/>
          <p:nvPr/>
        </p:nvSpPr>
        <p:spPr>
          <a:xfrm>
            <a:off x="9304222" y="3935456"/>
            <a:ext cx="1292016" cy="230832"/>
          </a:xfrm>
          <a:prstGeom prst="rect">
            <a:avLst/>
          </a:prstGeom>
          <a:noFill/>
        </p:spPr>
        <p:txBody>
          <a:bodyPr wrap="square" rtlCol="0">
            <a:spAutoFit/>
          </a:bodyPr>
          <a:lstStyle/>
          <a:p>
            <a:pPr algn="ctr"/>
            <a:r>
              <a:rPr lang="en-US" altLang="ko-KR" sz="900" dirty="0">
                <a:solidFill>
                  <a:schemeClr val="bg1">
                    <a:lumMod val="50000"/>
                  </a:schemeClr>
                </a:solidFill>
              </a:rPr>
              <a:t>Depression</a:t>
            </a:r>
            <a:endParaRPr lang="ko-KR" altLang="en-US" sz="900" dirty="0">
              <a:solidFill>
                <a:schemeClr val="bg1">
                  <a:lumMod val="50000"/>
                </a:schemeClr>
              </a:solidFill>
            </a:endParaRPr>
          </a:p>
        </p:txBody>
      </p:sp>
      <p:sp>
        <p:nvSpPr>
          <p:cNvPr id="23" name="TextBox 22">
            <a:extLst>
              <a:ext uri="{FF2B5EF4-FFF2-40B4-BE49-F238E27FC236}">
                <a16:creationId xmlns:a16="http://schemas.microsoft.com/office/drawing/2014/main" id="{7E0C75C0-549A-4C92-889F-0303289AD011}"/>
              </a:ext>
            </a:extLst>
          </p:cNvPr>
          <p:cNvSpPr txBox="1"/>
          <p:nvPr/>
        </p:nvSpPr>
        <p:spPr>
          <a:xfrm>
            <a:off x="6861096"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Cytokines</a:t>
            </a:r>
            <a:endParaRPr lang="ko-KR" altLang="en-US" sz="900" dirty="0">
              <a:solidFill>
                <a:schemeClr val="tx1">
                  <a:lumMod val="50000"/>
                  <a:lumOff val="50000"/>
                </a:schemeClr>
              </a:solidFill>
            </a:endParaRPr>
          </a:p>
        </p:txBody>
      </p:sp>
      <p:sp>
        <p:nvSpPr>
          <p:cNvPr id="24" name="TextBox 23">
            <a:extLst>
              <a:ext uri="{FF2B5EF4-FFF2-40B4-BE49-F238E27FC236}">
                <a16:creationId xmlns:a16="http://schemas.microsoft.com/office/drawing/2014/main" id="{1C8A52B5-6A7B-418C-9A89-C8D455CC20AD}"/>
              </a:ext>
            </a:extLst>
          </p:cNvPr>
          <p:cNvSpPr txBox="1"/>
          <p:nvPr/>
        </p:nvSpPr>
        <p:spPr>
          <a:xfrm>
            <a:off x="8375311" y="5848770"/>
            <a:ext cx="1292016"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Brain repair</a:t>
            </a:r>
            <a:endParaRPr lang="ko-KR" altLang="en-US" sz="900" dirty="0">
              <a:solidFill>
                <a:schemeClr val="tx1">
                  <a:lumMod val="50000"/>
                  <a:lumOff val="50000"/>
                </a:schemeClr>
              </a:solidFill>
            </a:endParaRPr>
          </a:p>
        </p:txBody>
      </p:sp>
      <p:sp>
        <p:nvSpPr>
          <p:cNvPr id="25" name="TextBox 24">
            <a:extLst>
              <a:ext uri="{FF2B5EF4-FFF2-40B4-BE49-F238E27FC236}">
                <a16:creationId xmlns:a16="http://schemas.microsoft.com/office/drawing/2014/main" id="{1606077C-BC0F-49A7-9DC7-555E6E372595}"/>
              </a:ext>
            </a:extLst>
          </p:cNvPr>
          <p:cNvSpPr txBox="1"/>
          <p:nvPr/>
        </p:nvSpPr>
        <p:spPr>
          <a:xfrm>
            <a:off x="9753380" y="5848770"/>
            <a:ext cx="1433199" cy="230832"/>
          </a:xfrm>
          <a:prstGeom prst="rect">
            <a:avLst/>
          </a:prstGeom>
          <a:noFill/>
        </p:spPr>
        <p:txBody>
          <a:bodyPr wrap="square" rtlCol="0">
            <a:spAutoFit/>
          </a:bodyPr>
          <a:lstStyle/>
          <a:p>
            <a:pPr algn="ctr"/>
            <a:r>
              <a:rPr lang="en-US" altLang="ko-KR" sz="900" dirty="0">
                <a:solidFill>
                  <a:schemeClr val="tx1">
                    <a:lumMod val="50000"/>
                    <a:lumOff val="50000"/>
                  </a:schemeClr>
                </a:solidFill>
              </a:rPr>
              <a:t>Damaged fatigue control</a:t>
            </a:r>
            <a:endParaRPr lang="ko-KR" altLang="en-US" sz="900" dirty="0">
              <a:solidFill>
                <a:schemeClr val="tx1">
                  <a:lumMod val="50000"/>
                  <a:lumOff val="50000"/>
                </a:schemeClr>
              </a:solidFill>
            </a:endParaRPr>
          </a:p>
        </p:txBody>
      </p:sp>
    </p:spTree>
    <p:extLst>
      <p:ext uri="{BB962C8B-B14F-4D97-AF65-F5344CB8AC3E}">
        <p14:creationId xmlns:p14="http://schemas.microsoft.com/office/powerpoint/2010/main" val="72954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Multiple Sclerosis</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a:xfrm>
            <a:off x="838200" y="852055"/>
            <a:ext cx="6709731" cy="5610738"/>
          </a:xfrm>
        </p:spPr>
        <p:txBody>
          <a:bodyPr>
            <a:normAutofit/>
          </a:bodyPr>
          <a:lstStyle/>
          <a:p>
            <a:r>
              <a:rPr lang="en-US" altLang="ko-KR" b="0" dirty="0"/>
              <a:t>Neuronal immune-mediated ‘Fatigue’</a:t>
            </a:r>
          </a:p>
          <a:p>
            <a:pPr lvl="1"/>
            <a:r>
              <a:rPr lang="en-US" altLang="ko-KR" b="1" dirty="0"/>
              <a:t>50~80 % </a:t>
            </a:r>
            <a:r>
              <a:rPr lang="en-US" altLang="ko-KR" dirty="0"/>
              <a:t>of Multiple</a:t>
            </a:r>
            <a:r>
              <a:rPr lang="ko-KR" altLang="en-US" dirty="0"/>
              <a:t> </a:t>
            </a:r>
            <a:r>
              <a:rPr lang="en-US" altLang="ko-KR" dirty="0"/>
              <a:t>Sclerosis</a:t>
            </a:r>
            <a:r>
              <a:rPr lang="ko-KR" altLang="en-US" dirty="0"/>
              <a:t> </a:t>
            </a:r>
            <a:r>
              <a:rPr lang="en-US" altLang="ko-KR" b="1" dirty="0">
                <a:solidFill>
                  <a:srgbClr val="92D050"/>
                </a:solidFill>
              </a:rPr>
              <a:t>(MS)</a:t>
            </a:r>
          </a:p>
          <a:p>
            <a:pPr lvl="1"/>
            <a:r>
              <a:rPr lang="en-US" altLang="ko-KR" dirty="0"/>
              <a:t>Symptom: the immune system attacks the protective sheath (myelin) that covers the nerve fibers and causes communication problem between brain and the rest of body</a:t>
            </a:r>
          </a:p>
        </p:txBody>
      </p:sp>
      <p:pic>
        <p:nvPicPr>
          <p:cNvPr id="2050" name="Picture 2" descr="Nerve damage">
            <a:extLst>
              <a:ext uri="{FF2B5EF4-FFF2-40B4-BE49-F238E27FC236}">
                <a16:creationId xmlns:a16="http://schemas.microsoft.com/office/drawing/2014/main" id="{9358EEA2-C953-47AD-B933-C883BB17E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931" y="609945"/>
            <a:ext cx="4644069" cy="457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6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Neuro Myelitis Optica Spectrum Disorder</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p:txBody>
          <a:bodyPr>
            <a:normAutofit/>
          </a:bodyPr>
          <a:lstStyle/>
          <a:p>
            <a:r>
              <a:rPr lang="en-US" altLang="ko-KR" dirty="0"/>
              <a:t>Neuronal immune-mediated ‘Fatigue’</a:t>
            </a:r>
          </a:p>
          <a:p>
            <a:pPr lvl="1"/>
            <a:r>
              <a:rPr lang="en-US" altLang="ko-KR" dirty="0"/>
              <a:t>Neuro Myelitis Optica Spectrum Disorder </a:t>
            </a:r>
            <a:r>
              <a:rPr lang="en-US" altLang="ko-KR" b="1" dirty="0">
                <a:solidFill>
                  <a:srgbClr val="92D050"/>
                </a:solidFill>
              </a:rPr>
              <a:t>(NMOSD) </a:t>
            </a:r>
          </a:p>
          <a:p>
            <a:pPr lvl="2"/>
            <a:r>
              <a:rPr kumimoji="1" lang="en-US" altLang="ko-KR" b="1" dirty="0"/>
              <a:t>71.4% </a:t>
            </a:r>
            <a:r>
              <a:rPr kumimoji="1" lang="en-US" altLang="ko-KR" dirty="0"/>
              <a:t>of NMOSD patients showed fatigue symptom</a:t>
            </a:r>
            <a:r>
              <a:rPr kumimoji="1" lang="en-US" altLang="ko-KR" sz="1200" dirty="0"/>
              <a:t> [Jm Seok, et al., 2017]</a:t>
            </a:r>
          </a:p>
          <a:p>
            <a:pPr lvl="2"/>
            <a:r>
              <a:rPr lang="en-US" altLang="ko-KR" dirty="0"/>
              <a:t>Immune-mediated chronic inflammatory disorder of the central nervous system especially in the optic nerve and the spinal cord </a:t>
            </a:r>
            <a:r>
              <a:rPr kumimoji="1" lang="en-US" altLang="ko-KR" sz="1200" dirty="0"/>
              <a:t>[Hiroaki Yokote, et al., 2016]</a:t>
            </a:r>
          </a:p>
          <a:p>
            <a:pPr lvl="2"/>
            <a:r>
              <a:rPr lang="en-US" altLang="ko-KR" dirty="0"/>
              <a:t>Similar with MS but defined in 2015 as independent disease</a:t>
            </a:r>
          </a:p>
          <a:p>
            <a:pPr lvl="2"/>
            <a:endParaRPr lang="en-US" altLang="ko-KR" dirty="0"/>
          </a:p>
        </p:txBody>
      </p:sp>
    </p:spTree>
    <p:extLst>
      <p:ext uri="{BB962C8B-B14F-4D97-AF65-F5344CB8AC3E}">
        <p14:creationId xmlns:p14="http://schemas.microsoft.com/office/powerpoint/2010/main" val="4029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5D5A6F-5046-4297-B565-708C864C6F4C}"/>
              </a:ext>
            </a:extLst>
          </p:cNvPr>
          <p:cNvSpPr>
            <a:spLocks noGrp="1"/>
          </p:cNvSpPr>
          <p:nvPr>
            <p:ph type="title"/>
          </p:nvPr>
        </p:nvSpPr>
        <p:spPr/>
        <p:txBody>
          <a:bodyPr/>
          <a:lstStyle/>
          <a:p>
            <a:r>
              <a:rPr lang="en-US" altLang="ko-KR" dirty="0">
                <a:latin typeface="+mj-lt"/>
              </a:rPr>
              <a:t>Background: clinical issue</a:t>
            </a:r>
            <a:endParaRPr lang="ko-KR" altLang="en-US" dirty="0">
              <a:latin typeface="+mj-lt"/>
            </a:endParaRPr>
          </a:p>
        </p:txBody>
      </p:sp>
      <p:sp>
        <p:nvSpPr>
          <p:cNvPr id="3" name="내용 개체 틀 2">
            <a:extLst>
              <a:ext uri="{FF2B5EF4-FFF2-40B4-BE49-F238E27FC236}">
                <a16:creationId xmlns:a16="http://schemas.microsoft.com/office/drawing/2014/main" id="{2A701C92-8E3E-40BD-B28B-DE9FD7920A45}"/>
              </a:ext>
            </a:extLst>
          </p:cNvPr>
          <p:cNvSpPr>
            <a:spLocks noGrp="1"/>
          </p:cNvSpPr>
          <p:nvPr>
            <p:ph idx="1"/>
          </p:nvPr>
        </p:nvSpPr>
        <p:spPr/>
        <p:txBody>
          <a:bodyPr>
            <a:normAutofit/>
          </a:bodyPr>
          <a:lstStyle/>
          <a:p>
            <a:r>
              <a:rPr lang="en-US" altLang="ko-KR" dirty="0"/>
              <a:t>Research trend</a:t>
            </a:r>
          </a:p>
          <a:p>
            <a:pPr lvl="1"/>
            <a:r>
              <a:rPr lang="en-US" altLang="ko-KR" b="1" dirty="0">
                <a:solidFill>
                  <a:srgbClr val="92D050"/>
                </a:solidFill>
              </a:rPr>
              <a:t>MS</a:t>
            </a:r>
            <a:r>
              <a:rPr lang="en-US" altLang="ko-KR" dirty="0"/>
              <a:t>: various studies using brain MRI revealed relation with frontal lobe, basal ganglia</a:t>
            </a:r>
          </a:p>
          <a:p>
            <a:pPr lvl="2"/>
            <a:r>
              <a:rPr lang="en-US" altLang="ko-KR" dirty="0"/>
              <a:t>Basal ganglia volume</a:t>
            </a:r>
          </a:p>
          <a:p>
            <a:pPr lvl="2"/>
            <a:r>
              <a:rPr lang="en-US" altLang="ko-KR" dirty="0"/>
              <a:t>Cortical thickness</a:t>
            </a:r>
          </a:p>
          <a:p>
            <a:pPr lvl="2"/>
            <a:r>
              <a:rPr lang="en-US" altLang="ko-KR" dirty="0"/>
              <a:t>White matter lesion volume</a:t>
            </a:r>
          </a:p>
          <a:p>
            <a:pPr lvl="2"/>
            <a:r>
              <a:rPr lang="en-US" altLang="ko-KR" dirty="0"/>
              <a:t>Functional/ structural connectivity</a:t>
            </a:r>
          </a:p>
          <a:p>
            <a:pPr lvl="1"/>
            <a:endParaRPr lang="en-US" altLang="ko-KR" b="1" dirty="0">
              <a:solidFill>
                <a:srgbClr val="92D050"/>
              </a:solidFill>
            </a:endParaRPr>
          </a:p>
          <a:p>
            <a:pPr lvl="1"/>
            <a:r>
              <a:rPr lang="en-US" altLang="ko-KR" b="1" dirty="0">
                <a:solidFill>
                  <a:srgbClr val="92D050"/>
                </a:solidFill>
              </a:rPr>
              <a:t>NMOSD</a:t>
            </a:r>
            <a:r>
              <a:rPr lang="en-US" altLang="ko-KR" dirty="0"/>
              <a:t>: studies mainly about secondary fatigue</a:t>
            </a:r>
          </a:p>
          <a:p>
            <a:pPr lvl="2"/>
            <a:r>
              <a:rPr lang="en-US" altLang="ko-KR" dirty="0"/>
              <a:t>Correlation between depression and fatigue </a:t>
            </a:r>
          </a:p>
          <a:p>
            <a:pPr lvl="2"/>
            <a:r>
              <a:rPr lang="en-US" altLang="ko-KR" dirty="0"/>
              <a:t>Correlation between sleep problem and fatigue</a:t>
            </a:r>
          </a:p>
          <a:p>
            <a:pPr lvl="2"/>
            <a:r>
              <a:rPr lang="en-US" altLang="ko-KR" b="0" dirty="0"/>
              <a:t>Naïve correlation between subcortical volume and cognitive impairment</a:t>
            </a:r>
            <a:endParaRPr lang="ko-KR" altLang="en-US" b="0" dirty="0"/>
          </a:p>
        </p:txBody>
      </p:sp>
    </p:spTree>
    <p:extLst>
      <p:ext uri="{BB962C8B-B14F-4D97-AF65-F5344CB8AC3E}">
        <p14:creationId xmlns:p14="http://schemas.microsoft.com/office/powerpoint/2010/main" val="958515519"/>
      </p:ext>
    </p:extLst>
  </p:cSld>
  <p:clrMapOvr>
    <a:masterClrMapping/>
  </p:clrMapOvr>
</p:sld>
</file>

<file path=ppt/theme/theme1.xml><?xml version="1.0" encoding="utf-8"?>
<a:theme xmlns:a="http://schemas.openxmlformats.org/drawingml/2006/main" name="Office 테마">
  <a:themeElements>
    <a:clrScheme name="종이">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사용자 지정 4">
      <a:majorFont>
        <a:latin typeface="Arial"/>
        <a:ea typeface="Malgun Gothic Semilight"/>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8356"/>
        </a:solidFill>
      </a:spPr>
      <a:bodyPr spcFirstLastPara="0" vert="horz" wrap="square" lIns="210269" tIns="210269" rIns="210269" bIns="210269" numCol="1" spcCol="1270" anchor="ctr" anchorCtr="0">
        <a:noAutofit/>
      </a:bodyPr>
      <a:lstStyle>
        <a:defPPr marL="0" indent="0" algn="ctr" defTabSz="1644650" latinLnBrk="1">
          <a:lnSpc>
            <a:spcPct val="90000"/>
          </a:lnSpc>
          <a:spcBef>
            <a:spcPct val="0"/>
          </a:spcBef>
          <a:spcAft>
            <a:spcPct val="35000"/>
          </a:spcAft>
          <a:buNone/>
          <a:defRPr sz="2400" dirty="0" smtClean="0"/>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220966</TotalTime>
  <Words>2137</Words>
  <Application>Microsoft Office PowerPoint</Application>
  <PresentationFormat>와이드스크린</PresentationFormat>
  <Paragraphs>622</Paragraphs>
  <Slides>33</Slides>
  <Notes>33</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33</vt:i4>
      </vt:variant>
    </vt:vector>
  </HeadingPairs>
  <TitlesOfParts>
    <vt:vector size="41" baseType="lpstr">
      <vt:lpstr>맑은 고딕</vt:lpstr>
      <vt:lpstr>Arial</vt:lpstr>
      <vt:lpstr>Calibri</vt:lpstr>
      <vt:lpstr>Cambria Math</vt:lpstr>
      <vt:lpstr>Times New Roman</vt:lpstr>
      <vt:lpstr>Wingdings</vt:lpstr>
      <vt:lpstr>Office 테마</vt:lpstr>
      <vt:lpstr>디자인 사용자 지정</vt:lpstr>
      <vt:lpstr>Subcortical Shape Analysis in Correlation with Fatigue in Neuromyelitis Optical Spectrum Disorder and Multiple Sclerosis</vt:lpstr>
      <vt:lpstr>PowerPoint 프레젠테이션</vt:lpstr>
      <vt:lpstr>Background: Fatigue</vt:lpstr>
      <vt:lpstr>Background: Causes of fatigue</vt:lpstr>
      <vt:lpstr>Background: Causes of fatigue</vt:lpstr>
      <vt:lpstr>Background: Causes of fatigue</vt:lpstr>
      <vt:lpstr>Background: Multiple Sclerosis</vt:lpstr>
      <vt:lpstr>Background: Neuro Myelitis Optica Spectrum Disorder</vt:lpstr>
      <vt:lpstr>Background: clinical issue</vt:lpstr>
      <vt:lpstr>Introduction: Research Question</vt:lpstr>
      <vt:lpstr>PowerPoint 프레젠테이션</vt:lpstr>
      <vt:lpstr>Method Overview</vt:lpstr>
      <vt:lpstr>Method: Subcortical Structure Pre-processing</vt:lpstr>
      <vt:lpstr>Method: Subcortical Structure Pre-processing</vt:lpstr>
      <vt:lpstr>Method: Subcortical Structure Pre-processing</vt:lpstr>
      <vt:lpstr>Method: Subcortical Structure Pre-processing</vt:lpstr>
      <vt:lpstr>Method: Statistical analysis overview</vt:lpstr>
      <vt:lpstr>Method: Cluster based statistics (CBS)</vt:lpstr>
      <vt:lpstr>Method: Cluster based statistics (CBS)</vt:lpstr>
      <vt:lpstr>Method: Data</vt:lpstr>
      <vt:lpstr>PowerPoint 프레젠테이션</vt:lpstr>
      <vt:lpstr>Demography</vt:lpstr>
      <vt:lpstr>Cluster based statistics (CBS) result</vt:lpstr>
      <vt:lpstr>Cluster based statistics (CBS) result</vt:lpstr>
      <vt:lpstr>Cluster based statistics (CBS) result</vt:lpstr>
      <vt:lpstr>Cluster based statistics (CBS) result</vt:lpstr>
      <vt:lpstr>Cluster based statistics (CBS) result </vt:lpstr>
      <vt:lpstr>Cluster based statistics (CBS) result</vt:lpstr>
      <vt:lpstr>PowerPoint 프레젠테이션</vt:lpstr>
      <vt:lpstr>Discussion: Interpretations</vt:lpstr>
      <vt:lpstr>Discussion: Limitations</vt:lpstr>
      <vt:lpstr>PowerPoint 프레젠테이션</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BII workshop</dc:title>
  <dc:creator>Jeonghun Kim</dc:creator>
  <cp:lastModifiedBy>손 두환</cp:lastModifiedBy>
  <cp:revision>2093</cp:revision>
  <dcterms:created xsi:type="dcterms:W3CDTF">2018-12-05T06:07:16Z</dcterms:created>
  <dcterms:modified xsi:type="dcterms:W3CDTF">2020-06-30T14:05:09Z</dcterms:modified>
</cp:coreProperties>
</file>